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7" r:id="rId3"/>
    <p:sldId id="328" r:id="rId4"/>
    <p:sldId id="263" r:id="rId5"/>
    <p:sldId id="320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29" r:id="rId17"/>
    <p:sldId id="262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93" autoAdjust="0"/>
  </p:normalViewPr>
  <p:slideViewPr>
    <p:cSldViewPr snapToGrid="0" snapToObjects="1" showGuides="1">
      <p:cViewPr>
        <p:scale>
          <a:sx n="80" d="100"/>
          <a:sy n="80" d="100"/>
        </p:scale>
        <p:origin x="-79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anusers\homes\users\L1659\Kysely\einoxlsx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anusers\homes\users\L1659\Kysely\einoxls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anusers\homes\users\L1659\Kysely\einoxlsx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anusers\homes\users\L1659\Kysely\eino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Word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Word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Word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Word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invertIfNegative val="0"/>
          <c:dLbls>
            <c:delete val="1"/>
          </c:dLbls>
          <c:cat>
            <c:strRef>
              <c:f>'GRAAFEJA TAUSTATIEDOISTA'!$C$47:$C$53</c:f>
              <c:strCache>
                <c:ptCount val="7"/>
                <c:pt idx="0">
                  <c:v>20 ja alle</c:v>
                </c:pt>
                <c:pt idx="1">
                  <c:v>21-30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  <c:pt idx="6">
                  <c:v>71 ja yli</c:v>
                </c:pt>
              </c:strCache>
            </c:strRef>
          </c:cat>
          <c:val>
            <c:numRef>
              <c:f>'GRAAFEJA TAUSTATIEDOISTA'!$D$47:$D$53</c:f>
              <c:numCache>
                <c:formatCode>General</c:formatCode>
                <c:ptCount val="7"/>
                <c:pt idx="0">
                  <c:v>3</c:v>
                </c:pt>
                <c:pt idx="1">
                  <c:v>134</c:v>
                </c:pt>
                <c:pt idx="2">
                  <c:v>731</c:v>
                </c:pt>
                <c:pt idx="3">
                  <c:v>1113</c:v>
                </c:pt>
                <c:pt idx="4">
                  <c:v>1502</c:v>
                </c:pt>
                <c:pt idx="5">
                  <c:v>787</c:v>
                </c:pt>
                <c:pt idx="6">
                  <c:v>129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391360"/>
        <c:axId val="165409536"/>
      </c:barChart>
      <c:catAx>
        <c:axId val="165391360"/>
        <c:scaling>
          <c:orientation val="minMax"/>
        </c:scaling>
        <c:delete val="0"/>
        <c:axPos val="l"/>
        <c:majorTickMark val="out"/>
        <c:minorTickMark val="none"/>
        <c:tickLblPos val="nextTo"/>
        <c:crossAx val="165409536"/>
        <c:crosses val="autoZero"/>
        <c:auto val="1"/>
        <c:lblAlgn val="ctr"/>
        <c:lblOffset val="100"/>
        <c:noMultiLvlLbl val="0"/>
      </c:catAx>
      <c:valAx>
        <c:axId val="1654095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5391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'[Chart in Microsoft PowerPoint]Vastustatko vai kannatatko'!$B$19</c:f>
              <c:strCache>
                <c:ptCount val="1"/>
                <c:pt idx="0">
                  <c:v>Oppose</c:v>
                </c:pt>
              </c:strCache>
            </c:strRef>
          </c:tx>
          <c:invertIfNegative val="0"/>
          <c:cat>
            <c:strRef>
              <c:f>'[Chart in Microsoft PowerPoint]Vastustatko vai kannatatko'!$A$20:$A$24</c:f>
              <c:strCache>
                <c:ptCount val="5"/>
                <c:pt idx="0">
                  <c:v>Low-productive farm land</c:v>
                </c:pt>
                <c:pt idx="1">
                  <c:v>Surrounded by forest</c:v>
                </c:pt>
                <c:pt idx="2">
                  <c:v>Far from the farm center</c:v>
                </c:pt>
                <c:pt idx="3">
                  <c:v>Lot of investments/work</c:v>
                </c:pt>
                <c:pt idx="4">
                  <c:v>Small and difficult shaped</c:v>
                </c:pt>
              </c:strCache>
            </c:strRef>
          </c:cat>
          <c:val>
            <c:numRef>
              <c:f>'[Chart in Microsoft PowerPoint]Vastustatko vai kannatatko'!$B$20:$B$24</c:f>
              <c:numCache>
                <c:formatCode>General</c:formatCode>
                <c:ptCount val="5"/>
                <c:pt idx="0">
                  <c:v>898</c:v>
                </c:pt>
                <c:pt idx="1">
                  <c:v>1417</c:v>
                </c:pt>
                <c:pt idx="2">
                  <c:v>1581</c:v>
                </c:pt>
                <c:pt idx="3">
                  <c:v>904</c:v>
                </c:pt>
                <c:pt idx="4">
                  <c:v>875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PowerPoint]Vastustatko vai kannatatko'!$C$19</c:f>
              <c:strCache>
                <c:ptCount val="1"/>
                <c:pt idx="0">
                  <c:v>Somewhat oppose</c:v>
                </c:pt>
              </c:strCache>
            </c:strRef>
          </c:tx>
          <c:invertIfNegative val="0"/>
          <c:cat>
            <c:strRef>
              <c:f>'[Chart in Microsoft PowerPoint]Vastustatko vai kannatatko'!$A$20:$A$24</c:f>
              <c:strCache>
                <c:ptCount val="5"/>
                <c:pt idx="0">
                  <c:v>Low-productive farm land</c:v>
                </c:pt>
                <c:pt idx="1">
                  <c:v>Surrounded by forest</c:v>
                </c:pt>
                <c:pt idx="2">
                  <c:v>Far from the farm center</c:v>
                </c:pt>
                <c:pt idx="3">
                  <c:v>Lot of investments/work</c:v>
                </c:pt>
                <c:pt idx="4">
                  <c:v>Small and difficult shaped</c:v>
                </c:pt>
              </c:strCache>
            </c:strRef>
          </c:cat>
          <c:val>
            <c:numRef>
              <c:f>'[Chart in Microsoft PowerPoint]Vastustatko vai kannatatko'!$C$20:$C$24</c:f>
              <c:numCache>
                <c:formatCode>General</c:formatCode>
                <c:ptCount val="5"/>
                <c:pt idx="0">
                  <c:v>633</c:v>
                </c:pt>
                <c:pt idx="1">
                  <c:v>752</c:v>
                </c:pt>
                <c:pt idx="2">
                  <c:v>713</c:v>
                </c:pt>
                <c:pt idx="3">
                  <c:v>650</c:v>
                </c:pt>
                <c:pt idx="4">
                  <c:v>601</c:v>
                </c:pt>
              </c:numCache>
            </c:numRef>
          </c:val>
        </c:ser>
        <c:ser>
          <c:idx val="2"/>
          <c:order val="2"/>
          <c:tx>
            <c:strRef>
              <c:f>'[Chart in Microsoft PowerPoint]Vastustatko vai kannatatko'!$D$19</c:f>
              <c:strCache>
                <c:ptCount val="1"/>
                <c:pt idx="0">
                  <c:v>Don't oppose nor accept</c:v>
                </c:pt>
              </c:strCache>
            </c:strRef>
          </c:tx>
          <c:invertIfNegative val="0"/>
          <c:cat>
            <c:strRef>
              <c:f>'[Chart in Microsoft PowerPoint]Vastustatko vai kannatatko'!$A$20:$A$24</c:f>
              <c:strCache>
                <c:ptCount val="5"/>
                <c:pt idx="0">
                  <c:v>Low-productive farm land</c:v>
                </c:pt>
                <c:pt idx="1">
                  <c:v>Surrounded by forest</c:v>
                </c:pt>
                <c:pt idx="2">
                  <c:v>Far from the farm center</c:v>
                </c:pt>
                <c:pt idx="3">
                  <c:v>Lot of investments/work</c:v>
                </c:pt>
                <c:pt idx="4">
                  <c:v>Small and difficult shaped</c:v>
                </c:pt>
              </c:strCache>
            </c:strRef>
          </c:cat>
          <c:val>
            <c:numRef>
              <c:f>'[Chart in Microsoft PowerPoint]Vastustatko vai kannatatko'!$D$20:$D$24</c:f>
              <c:numCache>
                <c:formatCode>General</c:formatCode>
                <c:ptCount val="5"/>
                <c:pt idx="0">
                  <c:v>1227</c:v>
                </c:pt>
                <c:pt idx="1">
                  <c:v>1307</c:v>
                </c:pt>
                <c:pt idx="2">
                  <c:v>1305</c:v>
                </c:pt>
                <c:pt idx="3">
                  <c:v>1385</c:v>
                </c:pt>
                <c:pt idx="4">
                  <c:v>1157</c:v>
                </c:pt>
              </c:numCache>
            </c:numRef>
          </c:val>
        </c:ser>
        <c:ser>
          <c:idx val="3"/>
          <c:order val="3"/>
          <c:tx>
            <c:strRef>
              <c:f>'[Chart in Microsoft PowerPoint]Vastustatko vai kannatatko'!$E$19</c:f>
              <c:strCache>
                <c:ptCount val="1"/>
                <c:pt idx="0">
                  <c:v>Somewhat accept</c:v>
                </c:pt>
              </c:strCache>
            </c:strRef>
          </c:tx>
          <c:invertIfNegative val="0"/>
          <c:cat>
            <c:strRef>
              <c:f>'[Chart in Microsoft PowerPoint]Vastustatko vai kannatatko'!$A$20:$A$24</c:f>
              <c:strCache>
                <c:ptCount val="5"/>
                <c:pt idx="0">
                  <c:v>Low-productive farm land</c:v>
                </c:pt>
                <c:pt idx="1">
                  <c:v>Surrounded by forest</c:v>
                </c:pt>
                <c:pt idx="2">
                  <c:v>Far from the farm center</c:v>
                </c:pt>
                <c:pt idx="3">
                  <c:v>Lot of investments/work</c:v>
                </c:pt>
                <c:pt idx="4">
                  <c:v>Small and difficult shaped</c:v>
                </c:pt>
              </c:strCache>
            </c:strRef>
          </c:cat>
          <c:val>
            <c:numRef>
              <c:f>'[Chart in Microsoft PowerPoint]Vastustatko vai kannatatko'!$E$20:$E$24</c:f>
              <c:numCache>
                <c:formatCode>General</c:formatCode>
                <c:ptCount val="5"/>
                <c:pt idx="0">
                  <c:v>942</c:v>
                </c:pt>
                <c:pt idx="1">
                  <c:v>540</c:v>
                </c:pt>
                <c:pt idx="2">
                  <c:v>441</c:v>
                </c:pt>
                <c:pt idx="3">
                  <c:v>844</c:v>
                </c:pt>
                <c:pt idx="4">
                  <c:v>976</c:v>
                </c:pt>
              </c:numCache>
            </c:numRef>
          </c:val>
        </c:ser>
        <c:ser>
          <c:idx val="4"/>
          <c:order val="4"/>
          <c:tx>
            <c:strRef>
              <c:f>'[Chart in Microsoft PowerPoint]Vastustatko vai kannatatko'!$F$19</c:f>
              <c:strCache>
                <c:ptCount val="1"/>
                <c:pt idx="0">
                  <c:v>Accept</c:v>
                </c:pt>
              </c:strCache>
            </c:strRef>
          </c:tx>
          <c:invertIfNegative val="0"/>
          <c:cat>
            <c:strRef>
              <c:f>'[Chart in Microsoft PowerPoint]Vastustatko vai kannatatko'!$A$20:$A$24</c:f>
              <c:strCache>
                <c:ptCount val="5"/>
                <c:pt idx="0">
                  <c:v>Low-productive farm land</c:v>
                </c:pt>
                <c:pt idx="1">
                  <c:v>Surrounded by forest</c:v>
                </c:pt>
                <c:pt idx="2">
                  <c:v>Far from the farm center</c:v>
                </c:pt>
                <c:pt idx="3">
                  <c:v>Lot of investments/work</c:v>
                </c:pt>
                <c:pt idx="4">
                  <c:v>Small and difficult shaped</c:v>
                </c:pt>
              </c:strCache>
            </c:strRef>
          </c:cat>
          <c:val>
            <c:numRef>
              <c:f>'[Chart in Microsoft PowerPoint]Vastustatko vai kannatatko'!$F$20:$F$24</c:f>
              <c:numCache>
                <c:formatCode>General</c:formatCode>
                <c:ptCount val="5"/>
                <c:pt idx="0">
                  <c:v>700</c:v>
                </c:pt>
                <c:pt idx="1">
                  <c:v>384</c:v>
                </c:pt>
                <c:pt idx="2">
                  <c:v>360</c:v>
                </c:pt>
                <c:pt idx="3">
                  <c:v>617</c:v>
                </c:pt>
                <c:pt idx="4">
                  <c:v>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635520"/>
        <c:axId val="138641408"/>
      </c:barChart>
      <c:catAx>
        <c:axId val="138635520"/>
        <c:scaling>
          <c:orientation val="minMax"/>
        </c:scaling>
        <c:delete val="0"/>
        <c:axPos val="l"/>
        <c:majorTickMark val="out"/>
        <c:minorTickMark val="none"/>
        <c:tickLblPos val="nextTo"/>
        <c:crossAx val="138641408"/>
        <c:crosses val="autoZero"/>
        <c:auto val="1"/>
        <c:lblAlgn val="ctr"/>
        <c:lblOffset val="100"/>
        <c:noMultiLvlLbl val="0"/>
      </c:catAx>
      <c:valAx>
        <c:axId val="13864140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8635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5795144356955384"/>
          <c:y val="0.74217738407699041"/>
          <c:w val="0.40909711286089245"/>
          <c:h val="0.2300448381452318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'[Chart in Microsoft PowerPoint]Vastustatko vai kannatatko'!$B$33</c:f>
              <c:strCache>
                <c:ptCount val="1"/>
                <c:pt idx="0">
                  <c:v>Oppose</c:v>
                </c:pt>
              </c:strCache>
            </c:strRef>
          </c:tx>
          <c:invertIfNegative val="0"/>
          <c:cat>
            <c:strRef>
              <c:f>'[Chart in Microsoft PowerPoint]Vastustatko vai kannatatko'!$A$34:$A$35</c:f>
              <c:strCache>
                <c:ptCount val="2"/>
                <c:pt idx="0">
                  <c:v>Removing peatlands from cultivation</c:v>
                </c:pt>
                <c:pt idx="1">
                  <c:v>Stop for clearing peatlands for farm land</c:v>
                </c:pt>
              </c:strCache>
            </c:strRef>
          </c:cat>
          <c:val>
            <c:numRef>
              <c:f>'[Chart in Microsoft PowerPoint]Vastustatko vai kannatatko'!$B$34:$B$35</c:f>
              <c:numCache>
                <c:formatCode>General</c:formatCode>
                <c:ptCount val="2"/>
                <c:pt idx="0">
                  <c:v>2093</c:v>
                </c:pt>
                <c:pt idx="1">
                  <c:v>1072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PowerPoint]Vastustatko vai kannatatko'!$C$33</c:f>
              <c:strCache>
                <c:ptCount val="1"/>
                <c:pt idx="0">
                  <c:v>Somewhat oppose</c:v>
                </c:pt>
              </c:strCache>
            </c:strRef>
          </c:tx>
          <c:invertIfNegative val="0"/>
          <c:cat>
            <c:strRef>
              <c:f>'[Chart in Microsoft PowerPoint]Vastustatko vai kannatatko'!$A$34:$A$35</c:f>
              <c:strCache>
                <c:ptCount val="2"/>
                <c:pt idx="0">
                  <c:v>Removing peatlands from cultivation</c:v>
                </c:pt>
                <c:pt idx="1">
                  <c:v>Stop for clearing peatlands for farm land</c:v>
                </c:pt>
              </c:strCache>
            </c:strRef>
          </c:cat>
          <c:val>
            <c:numRef>
              <c:f>'[Chart in Microsoft PowerPoint]Vastustatko vai kannatatko'!$C$34:$C$35</c:f>
              <c:numCache>
                <c:formatCode>General</c:formatCode>
                <c:ptCount val="2"/>
                <c:pt idx="0">
                  <c:v>740</c:v>
                </c:pt>
                <c:pt idx="1">
                  <c:v>539</c:v>
                </c:pt>
              </c:numCache>
            </c:numRef>
          </c:val>
        </c:ser>
        <c:ser>
          <c:idx val="2"/>
          <c:order val="2"/>
          <c:tx>
            <c:strRef>
              <c:f>'[Chart in Microsoft PowerPoint]Vastustatko vai kannatatko'!$D$33</c:f>
              <c:strCache>
                <c:ptCount val="1"/>
                <c:pt idx="0">
                  <c:v>Don't oppose nor accept</c:v>
                </c:pt>
              </c:strCache>
            </c:strRef>
          </c:tx>
          <c:invertIfNegative val="0"/>
          <c:cat>
            <c:strRef>
              <c:f>'[Chart in Microsoft PowerPoint]Vastustatko vai kannatatko'!$A$34:$A$35</c:f>
              <c:strCache>
                <c:ptCount val="2"/>
                <c:pt idx="0">
                  <c:v>Removing peatlands from cultivation</c:v>
                </c:pt>
                <c:pt idx="1">
                  <c:v>Stop for clearing peatlands for farm land</c:v>
                </c:pt>
              </c:strCache>
            </c:strRef>
          </c:cat>
          <c:val>
            <c:numRef>
              <c:f>'[Chart in Microsoft PowerPoint]Vastustatko vai kannatatko'!$D$34:$D$35</c:f>
              <c:numCache>
                <c:formatCode>General</c:formatCode>
                <c:ptCount val="2"/>
                <c:pt idx="0">
                  <c:v>1290</c:v>
                </c:pt>
                <c:pt idx="1">
                  <c:v>1529</c:v>
                </c:pt>
              </c:numCache>
            </c:numRef>
          </c:val>
        </c:ser>
        <c:ser>
          <c:idx val="3"/>
          <c:order val="3"/>
          <c:tx>
            <c:strRef>
              <c:f>'[Chart in Microsoft PowerPoint]Vastustatko vai kannatatko'!$E$33</c:f>
              <c:strCache>
                <c:ptCount val="1"/>
                <c:pt idx="0">
                  <c:v>Somewhat accept</c:v>
                </c:pt>
              </c:strCache>
            </c:strRef>
          </c:tx>
          <c:invertIfNegative val="0"/>
          <c:cat>
            <c:strRef>
              <c:f>'[Chart in Microsoft PowerPoint]Vastustatko vai kannatatko'!$A$34:$A$35</c:f>
              <c:strCache>
                <c:ptCount val="2"/>
                <c:pt idx="0">
                  <c:v>Removing peatlands from cultivation</c:v>
                </c:pt>
                <c:pt idx="1">
                  <c:v>Stop for clearing peatlands for farm land</c:v>
                </c:pt>
              </c:strCache>
            </c:strRef>
          </c:cat>
          <c:val>
            <c:numRef>
              <c:f>'[Chart in Microsoft PowerPoint]Vastustatko vai kannatatko'!$E$34:$E$35</c:f>
              <c:numCache>
                <c:formatCode>General</c:formatCode>
                <c:ptCount val="2"/>
                <c:pt idx="0">
                  <c:v>155</c:v>
                </c:pt>
                <c:pt idx="1">
                  <c:v>516</c:v>
                </c:pt>
              </c:numCache>
            </c:numRef>
          </c:val>
        </c:ser>
        <c:ser>
          <c:idx val="4"/>
          <c:order val="4"/>
          <c:tx>
            <c:strRef>
              <c:f>'[Chart in Microsoft PowerPoint]Vastustatko vai kannatatko'!$F$33</c:f>
              <c:strCache>
                <c:ptCount val="1"/>
                <c:pt idx="0">
                  <c:v>Accept</c:v>
                </c:pt>
              </c:strCache>
            </c:strRef>
          </c:tx>
          <c:invertIfNegative val="0"/>
          <c:cat>
            <c:strRef>
              <c:f>'[Chart in Microsoft PowerPoint]Vastustatko vai kannatatko'!$A$34:$A$35</c:f>
              <c:strCache>
                <c:ptCount val="2"/>
                <c:pt idx="0">
                  <c:v>Removing peatlands from cultivation</c:v>
                </c:pt>
                <c:pt idx="1">
                  <c:v>Stop for clearing peatlands for farm land</c:v>
                </c:pt>
              </c:strCache>
            </c:strRef>
          </c:cat>
          <c:val>
            <c:numRef>
              <c:f>'[Chart in Microsoft PowerPoint]Vastustatko vai kannatatko'!$F$34:$F$35</c:f>
              <c:numCache>
                <c:formatCode>General</c:formatCode>
                <c:ptCount val="2"/>
                <c:pt idx="0">
                  <c:v>122</c:v>
                </c:pt>
                <c:pt idx="1">
                  <c:v>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517568"/>
        <c:axId val="163519104"/>
      </c:barChart>
      <c:catAx>
        <c:axId val="1635175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63519104"/>
        <c:crosses val="autoZero"/>
        <c:auto val="1"/>
        <c:lblAlgn val="ctr"/>
        <c:lblOffset val="100"/>
        <c:noMultiLvlLbl val="0"/>
      </c:catAx>
      <c:valAx>
        <c:axId val="1635191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63517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9584018155112615E-2"/>
          <c:y val="0.87533077681221416"/>
          <c:w val="0.9"/>
          <c:h val="8.5071103568414172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'[Chart in Microsoft PowerPoint]Vastustatko vai kannatatko'!$B$40</c:f>
              <c:strCache>
                <c:ptCount val="1"/>
                <c:pt idx="0">
                  <c:v>Oppose</c:v>
                </c:pt>
              </c:strCache>
            </c:strRef>
          </c:tx>
          <c:invertIfNegative val="0"/>
          <c:cat>
            <c:strRef>
              <c:f>'[Chart in Microsoft PowerPoint]Vastustatko vai kannatatko'!$A$41:$A$44</c:f>
              <c:strCache>
                <c:ptCount val="4"/>
                <c:pt idx="0">
                  <c:v>Adding more grass cultivation to peatlands</c:v>
                </c:pt>
                <c:pt idx="1">
                  <c:v>Adding organic material to farm land</c:v>
                </c:pt>
                <c:pt idx="2">
                  <c:v>Using more renevable energy at farms</c:v>
                </c:pt>
                <c:pt idx="3">
                  <c:v>Using recyled nutrients at farms</c:v>
                </c:pt>
              </c:strCache>
            </c:strRef>
          </c:cat>
          <c:val>
            <c:numRef>
              <c:f>'[Chart in Microsoft PowerPoint]Vastustatko vai kannatatko'!$B$41:$B$44</c:f>
              <c:numCache>
                <c:formatCode>General</c:formatCode>
                <c:ptCount val="4"/>
                <c:pt idx="0">
                  <c:v>271</c:v>
                </c:pt>
                <c:pt idx="1">
                  <c:v>107</c:v>
                </c:pt>
                <c:pt idx="2">
                  <c:v>122</c:v>
                </c:pt>
                <c:pt idx="3">
                  <c:v>340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PowerPoint]Vastustatko vai kannatatko'!$C$40</c:f>
              <c:strCache>
                <c:ptCount val="1"/>
                <c:pt idx="0">
                  <c:v>Somewhat oppose</c:v>
                </c:pt>
              </c:strCache>
            </c:strRef>
          </c:tx>
          <c:invertIfNegative val="0"/>
          <c:cat>
            <c:strRef>
              <c:f>'[Chart in Microsoft PowerPoint]Vastustatko vai kannatatko'!$A$41:$A$44</c:f>
              <c:strCache>
                <c:ptCount val="4"/>
                <c:pt idx="0">
                  <c:v>Adding more grass cultivation to peatlands</c:v>
                </c:pt>
                <c:pt idx="1">
                  <c:v>Adding organic material to farm land</c:v>
                </c:pt>
                <c:pt idx="2">
                  <c:v>Using more renevable energy at farms</c:v>
                </c:pt>
                <c:pt idx="3">
                  <c:v>Using recyled nutrients at farms</c:v>
                </c:pt>
              </c:strCache>
            </c:strRef>
          </c:cat>
          <c:val>
            <c:numRef>
              <c:f>'[Chart in Microsoft PowerPoint]Vastustatko vai kannatatko'!$C$41:$C$44</c:f>
              <c:numCache>
                <c:formatCode>General</c:formatCode>
                <c:ptCount val="4"/>
                <c:pt idx="0">
                  <c:v>222</c:v>
                </c:pt>
                <c:pt idx="1">
                  <c:v>116</c:v>
                </c:pt>
                <c:pt idx="2">
                  <c:v>102</c:v>
                </c:pt>
                <c:pt idx="3">
                  <c:v>375</c:v>
                </c:pt>
              </c:numCache>
            </c:numRef>
          </c:val>
        </c:ser>
        <c:ser>
          <c:idx val="2"/>
          <c:order val="2"/>
          <c:tx>
            <c:strRef>
              <c:f>'[Chart in Microsoft PowerPoint]Vastustatko vai kannatatko'!$D$40</c:f>
              <c:strCache>
                <c:ptCount val="1"/>
                <c:pt idx="0">
                  <c:v>Don't oppose nor accept</c:v>
                </c:pt>
              </c:strCache>
            </c:strRef>
          </c:tx>
          <c:invertIfNegative val="0"/>
          <c:cat>
            <c:strRef>
              <c:f>'[Chart in Microsoft PowerPoint]Vastustatko vai kannatatko'!$A$41:$A$44</c:f>
              <c:strCache>
                <c:ptCount val="4"/>
                <c:pt idx="0">
                  <c:v>Adding more grass cultivation to peatlands</c:v>
                </c:pt>
                <c:pt idx="1">
                  <c:v>Adding organic material to farm land</c:v>
                </c:pt>
                <c:pt idx="2">
                  <c:v>Using more renevable energy at farms</c:v>
                </c:pt>
                <c:pt idx="3">
                  <c:v>Using recyled nutrients at farms</c:v>
                </c:pt>
              </c:strCache>
            </c:strRef>
          </c:cat>
          <c:val>
            <c:numRef>
              <c:f>'[Chart in Microsoft PowerPoint]Vastustatko vai kannatatko'!$D$41:$D$44</c:f>
              <c:numCache>
                <c:formatCode>General</c:formatCode>
                <c:ptCount val="4"/>
                <c:pt idx="0">
                  <c:v>1686</c:v>
                </c:pt>
                <c:pt idx="1">
                  <c:v>1143</c:v>
                </c:pt>
                <c:pt idx="2">
                  <c:v>684</c:v>
                </c:pt>
                <c:pt idx="3">
                  <c:v>1261</c:v>
                </c:pt>
              </c:numCache>
            </c:numRef>
          </c:val>
        </c:ser>
        <c:ser>
          <c:idx val="3"/>
          <c:order val="3"/>
          <c:tx>
            <c:strRef>
              <c:f>'[Chart in Microsoft PowerPoint]Vastustatko vai kannatatko'!$E$40</c:f>
              <c:strCache>
                <c:ptCount val="1"/>
                <c:pt idx="0">
                  <c:v>Somewhat accept</c:v>
                </c:pt>
              </c:strCache>
            </c:strRef>
          </c:tx>
          <c:invertIfNegative val="0"/>
          <c:cat>
            <c:strRef>
              <c:f>'[Chart in Microsoft PowerPoint]Vastustatko vai kannatatko'!$A$41:$A$44</c:f>
              <c:strCache>
                <c:ptCount val="4"/>
                <c:pt idx="0">
                  <c:v>Adding more grass cultivation to peatlands</c:v>
                </c:pt>
                <c:pt idx="1">
                  <c:v>Adding organic material to farm land</c:v>
                </c:pt>
                <c:pt idx="2">
                  <c:v>Using more renevable energy at farms</c:v>
                </c:pt>
                <c:pt idx="3">
                  <c:v>Using recyled nutrients at farms</c:v>
                </c:pt>
              </c:strCache>
            </c:strRef>
          </c:cat>
          <c:val>
            <c:numRef>
              <c:f>'[Chart in Microsoft PowerPoint]Vastustatko vai kannatatko'!$E$41:$E$44</c:f>
              <c:numCache>
                <c:formatCode>General</c:formatCode>
                <c:ptCount val="4"/>
                <c:pt idx="0">
                  <c:v>1090</c:v>
                </c:pt>
                <c:pt idx="1">
                  <c:v>1183</c:v>
                </c:pt>
                <c:pt idx="2">
                  <c:v>1091</c:v>
                </c:pt>
                <c:pt idx="3">
                  <c:v>1137</c:v>
                </c:pt>
              </c:numCache>
            </c:numRef>
          </c:val>
        </c:ser>
        <c:ser>
          <c:idx val="4"/>
          <c:order val="4"/>
          <c:tx>
            <c:strRef>
              <c:f>'[Chart in Microsoft PowerPoint]Vastustatko vai kannatatko'!$F$40</c:f>
              <c:strCache>
                <c:ptCount val="1"/>
                <c:pt idx="0">
                  <c:v>Accept</c:v>
                </c:pt>
              </c:strCache>
            </c:strRef>
          </c:tx>
          <c:invertIfNegative val="0"/>
          <c:cat>
            <c:strRef>
              <c:f>'[Chart in Microsoft PowerPoint]Vastustatko vai kannatatko'!$A$41:$A$44</c:f>
              <c:strCache>
                <c:ptCount val="4"/>
                <c:pt idx="0">
                  <c:v>Adding more grass cultivation to peatlands</c:v>
                </c:pt>
                <c:pt idx="1">
                  <c:v>Adding organic material to farm land</c:v>
                </c:pt>
                <c:pt idx="2">
                  <c:v>Using more renevable energy at farms</c:v>
                </c:pt>
                <c:pt idx="3">
                  <c:v>Using recyled nutrients at farms</c:v>
                </c:pt>
              </c:strCache>
            </c:strRef>
          </c:cat>
          <c:val>
            <c:numRef>
              <c:f>'[Chart in Microsoft PowerPoint]Vastustatko vai kannatatko'!$F$41:$F$44</c:f>
              <c:numCache>
                <c:formatCode>General</c:formatCode>
                <c:ptCount val="4"/>
                <c:pt idx="0">
                  <c:v>1131</c:v>
                </c:pt>
                <c:pt idx="1">
                  <c:v>1851</c:v>
                </c:pt>
                <c:pt idx="2">
                  <c:v>2401</c:v>
                </c:pt>
                <c:pt idx="3">
                  <c:v>1288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581312"/>
        <c:axId val="166278272"/>
      </c:barChart>
      <c:catAx>
        <c:axId val="1635813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66278272"/>
        <c:crosses val="autoZero"/>
        <c:auto val="1"/>
        <c:lblAlgn val="ctr"/>
        <c:lblOffset val="100"/>
        <c:noMultiLvlLbl val="0"/>
      </c:catAx>
      <c:valAx>
        <c:axId val="1662782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635813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2548118985127"/>
          <c:y val="5.5555555555555552E-2"/>
          <c:w val="0.78563407699037624"/>
          <c:h val="0.48328521434820648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'GRAAFEJA TAUSTATIEDOISTA'!$C$29:$C$35</c:f>
              <c:strCache>
                <c:ptCount val="7"/>
                <c:pt idx="0">
                  <c:v>Kansakoulu tai osa keski- tai peruskoulua</c:v>
                </c:pt>
                <c:pt idx="1">
                  <c:v>Perus- tai keskikoulu</c:v>
                </c:pt>
                <c:pt idx="2">
                  <c:v>Ammattikoulu</c:v>
                </c:pt>
                <c:pt idx="3">
                  <c:v>Ylioppilas</c:v>
                </c:pt>
                <c:pt idx="4">
                  <c:v>Opistoasteen koulu</c:v>
                </c:pt>
                <c:pt idx="5">
                  <c:v>Yliopisto tai korkeakoulu</c:v>
                </c:pt>
                <c:pt idx="6">
                  <c:v>Muu koulutus</c:v>
                </c:pt>
              </c:strCache>
            </c:strRef>
          </c:cat>
          <c:val>
            <c:numRef>
              <c:f>'GRAAFEJA TAUSTATIEDOISTA'!$D$29:$D$35</c:f>
              <c:numCache>
                <c:formatCode>General</c:formatCode>
                <c:ptCount val="7"/>
                <c:pt idx="0">
                  <c:v>150</c:v>
                </c:pt>
                <c:pt idx="1">
                  <c:v>175</c:v>
                </c:pt>
                <c:pt idx="2">
                  <c:v>1460</c:v>
                </c:pt>
                <c:pt idx="3">
                  <c:v>318</c:v>
                </c:pt>
                <c:pt idx="4">
                  <c:v>1093</c:v>
                </c:pt>
                <c:pt idx="5">
                  <c:v>1119</c:v>
                </c:pt>
                <c:pt idx="6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037440"/>
        <c:axId val="63038976"/>
      </c:barChart>
      <c:catAx>
        <c:axId val="63037440"/>
        <c:scaling>
          <c:orientation val="minMax"/>
        </c:scaling>
        <c:delete val="0"/>
        <c:axPos val="b"/>
        <c:majorTickMark val="out"/>
        <c:minorTickMark val="none"/>
        <c:tickLblPos val="nextTo"/>
        <c:crossAx val="63038976"/>
        <c:crosses val="autoZero"/>
        <c:auto val="1"/>
        <c:lblAlgn val="ctr"/>
        <c:lblOffset val="100"/>
        <c:noMultiLvlLbl val="0"/>
      </c:catAx>
      <c:valAx>
        <c:axId val="6303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037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'GRAAFEJA TAUSTATIEDOISTA'!$C$87:$C$91</c:f>
              <c:strCache>
                <c:ptCount val="5"/>
                <c:pt idx="0">
                  <c:v>Alle 30 ha</c:v>
                </c:pt>
                <c:pt idx="1">
                  <c:v>30-50   ha</c:v>
                </c:pt>
                <c:pt idx="2">
                  <c:v>50-100  ha</c:v>
                </c:pt>
                <c:pt idx="3">
                  <c:v>100-200 ha</c:v>
                </c:pt>
                <c:pt idx="4">
                  <c:v>Yli 200 ha</c:v>
                </c:pt>
              </c:strCache>
            </c:strRef>
          </c:cat>
          <c:val>
            <c:numRef>
              <c:f>'GRAAFEJA TAUSTATIEDOISTA'!$D$87:$D$91</c:f>
              <c:numCache>
                <c:formatCode>General</c:formatCode>
                <c:ptCount val="5"/>
                <c:pt idx="0">
                  <c:v>1539</c:v>
                </c:pt>
                <c:pt idx="1">
                  <c:v>1010</c:v>
                </c:pt>
                <c:pt idx="2">
                  <c:v>1183</c:v>
                </c:pt>
                <c:pt idx="3">
                  <c:v>440</c:v>
                </c:pt>
                <c:pt idx="4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030016"/>
        <c:axId val="63031552"/>
      </c:barChart>
      <c:catAx>
        <c:axId val="63030016"/>
        <c:scaling>
          <c:orientation val="minMax"/>
        </c:scaling>
        <c:delete val="0"/>
        <c:axPos val="b"/>
        <c:majorTickMark val="out"/>
        <c:minorTickMark val="none"/>
        <c:tickLblPos val="nextTo"/>
        <c:crossAx val="63031552"/>
        <c:crosses val="autoZero"/>
        <c:auto val="1"/>
        <c:lblAlgn val="ctr"/>
        <c:lblOffset val="100"/>
        <c:noMultiLvlLbl val="0"/>
      </c:catAx>
      <c:valAx>
        <c:axId val="6303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030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'GRAAFEJA TAUSTATIEDOISTA 2'!$C$29:$C$30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'GRAAFEJA TAUSTATIEDOISTA 2'!$D$29:$D$30</c:f>
              <c:numCache>
                <c:formatCode>General</c:formatCode>
                <c:ptCount val="2"/>
                <c:pt idx="0">
                  <c:v>657</c:v>
                </c:pt>
                <c:pt idx="1">
                  <c:v>3743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056512"/>
        <c:axId val="63058304"/>
      </c:barChart>
      <c:catAx>
        <c:axId val="6305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63058304"/>
        <c:crosses val="autoZero"/>
        <c:auto val="1"/>
        <c:lblAlgn val="ctr"/>
        <c:lblOffset val="100"/>
        <c:noMultiLvlLbl val="0"/>
      </c:catAx>
      <c:valAx>
        <c:axId val="6305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056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2.476703026800549E-3"/>
                  <c:y val="-4.027828799960525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4786670773855699E-2"/>
                  <c:y val="-1.50938608951241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8997233023305074E-4"/>
                  <c:y val="-3.22554798752035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'[Chart 2 in Microsoft Word]Valitse omaa mielipidettäs'!$A$9:$A$13</c:f>
              <c:strCache>
                <c:ptCount val="5"/>
                <c:pt idx="0">
                  <c:v>Climate is not changing</c:v>
                </c:pt>
                <c:pt idx="1">
                  <c:v>Not enough proof </c:v>
                </c:pt>
                <c:pt idx="2">
                  <c:v>CC is happening - nature</c:v>
                </c:pt>
                <c:pt idx="3">
                  <c:v>CC is happening - nature &amp; human</c:v>
                </c:pt>
                <c:pt idx="4">
                  <c:v>CC is happening - human</c:v>
                </c:pt>
              </c:strCache>
            </c:strRef>
          </c:cat>
          <c:val>
            <c:numRef>
              <c:f>'[Chart 2 in Microsoft Word]Valitse omaa mielipidettäs'!$B$9:$B$13</c:f>
              <c:numCache>
                <c:formatCode>General</c:formatCode>
                <c:ptCount val="5"/>
                <c:pt idx="0">
                  <c:v>33</c:v>
                </c:pt>
                <c:pt idx="1">
                  <c:v>95</c:v>
                </c:pt>
                <c:pt idx="2">
                  <c:v>624</c:v>
                </c:pt>
                <c:pt idx="3">
                  <c:v>2183</c:v>
                </c:pt>
                <c:pt idx="4">
                  <c:v>1464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892189033751986"/>
          <c:y val="0.17027789013997999"/>
          <c:w val="0.33512915335458965"/>
          <c:h val="0.63350094918670752"/>
        </c:manualLayout>
      </c:layout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'[Chart 2 in Microsoft Word]Mitä mieltä olet seuraavis (2)'!$B$39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'[Chart 2 in Microsoft Word]Mitä mieltä olet seuraavis (2)'!$A$40:$A$45</c:f>
              <c:strCache>
                <c:ptCount val="6"/>
                <c:pt idx="0">
                  <c:v>Climate change will bring more benefits than harm to Finnish agriculture</c:v>
                </c:pt>
                <c:pt idx="1">
                  <c:v>Climate change creates new possibilities for Finnish agriculture</c:v>
                </c:pt>
                <c:pt idx="2">
                  <c:v>Finland will become a more important food producer due to climate change</c:v>
                </c:pt>
                <c:pt idx="3">
                  <c:v>Agriculture offers more solutions than challenges to climate change mitigation</c:v>
                </c:pt>
                <c:pt idx="4">
                  <c:v>Climate change is a big threat to agriculture globally</c:v>
                </c:pt>
                <c:pt idx="5">
                  <c:v>Climate change is a big threat to agriculture in Finland</c:v>
                </c:pt>
              </c:strCache>
            </c:strRef>
          </c:cat>
          <c:val>
            <c:numRef>
              <c:f>'[Chart 2 in Microsoft Word]Mitä mieltä olet seuraavis (2)'!$B$40:$B$45</c:f>
              <c:numCache>
                <c:formatCode>General</c:formatCode>
                <c:ptCount val="6"/>
                <c:pt idx="0">
                  <c:v>409</c:v>
                </c:pt>
                <c:pt idx="1">
                  <c:v>190</c:v>
                </c:pt>
                <c:pt idx="2">
                  <c:v>218</c:v>
                </c:pt>
                <c:pt idx="3">
                  <c:v>134</c:v>
                </c:pt>
                <c:pt idx="4">
                  <c:v>145</c:v>
                </c:pt>
                <c:pt idx="5">
                  <c:v>404</c:v>
                </c:pt>
              </c:numCache>
            </c:numRef>
          </c:val>
        </c:ser>
        <c:ser>
          <c:idx val="1"/>
          <c:order val="1"/>
          <c:tx>
            <c:strRef>
              <c:f>'[Chart 2 in Microsoft Word]Mitä mieltä olet seuraavis (2)'!$C$39</c:f>
              <c:strCache>
                <c:ptCount val="1"/>
                <c:pt idx="0">
                  <c:v>Somewhat disagree</c:v>
                </c:pt>
              </c:strCache>
            </c:strRef>
          </c:tx>
          <c:invertIfNegative val="0"/>
          <c:cat>
            <c:strRef>
              <c:f>'[Chart 2 in Microsoft Word]Mitä mieltä olet seuraavis (2)'!$A$40:$A$45</c:f>
              <c:strCache>
                <c:ptCount val="6"/>
                <c:pt idx="0">
                  <c:v>Climate change will bring more benefits than harm to Finnish agriculture</c:v>
                </c:pt>
                <c:pt idx="1">
                  <c:v>Climate change creates new possibilities for Finnish agriculture</c:v>
                </c:pt>
                <c:pt idx="2">
                  <c:v>Finland will become a more important food producer due to climate change</c:v>
                </c:pt>
                <c:pt idx="3">
                  <c:v>Agriculture offers more solutions than challenges to climate change mitigation</c:v>
                </c:pt>
                <c:pt idx="4">
                  <c:v>Climate change is a big threat to agriculture globally</c:v>
                </c:pt>
                <c:pt idx="5">
                  <c:v>Climate change is a big threat to agriculture in Finland</c:v>
                </c:pt>
              </c:strCache>
            </c:strRef>
          </c:cat>
          <c:val>
            <c:numRef>
              <c:f>'[Chart 2 in Microsoft Word]Mitä mieltä olet seuraavis (2)'!$C$40:$C$45</c:f>
              <c:numCache>
                <c:formatCode>General</c:formatCode>
                <c:ptCount val="6"/>
                <c:pt idx="0">
                  <c:v>871</c:v>
                </c:pt>
                <c:pt idx="1">
                  <c:v>456</c:v>
                </c:pt>
                <c:pt idx="2">
                  <c:v>451</c:v>
                </c:pt>
                <c:pt idx="3">
                  <c:v>456</c:v>
                </c:pt>
                <c:pt idx="4">
                  <c:v>232</c:v>
                </c:pt>
                <c:pt idx="5">
                  <c:v>1013</c:v>
                </c:pt>
              </c:numCache>
            </c:numRef>
          </c:val>
        </c:ser>
        <c:ser>
          <c:idx val="2"/>
          <c:order val="2"/>
          <c:tx>
            <c:strRef>
              <c:f>'[Chart 2 in Microsoft Word]Mitä mieltä olet seuraavis (2)'!$D$39</c:f>
              <c:strCache>
                <c:ptCount val="1"/>
                <c:pt idx="0">
                  <c:v>Neither disagree or agree</c:v>
                </c:pt>
              </c:strCache>
            </c:strRef>
          </c:tx>
          <c:invertIfNegative val="0"/>
          <c:cat>
            <c:strRef>
              <c:f>'[Chart 2 in Microsoft Word]Mitä mieltä olet seuraavis (2)'!$A$40:$A$45</c:f>
              <c:strCache>
                <c:ptCount val="6"/>
                <c:pt idx="0">
                  <c:v>Climate change will bring more benefits than harm to Finnish agriculture</c:v>
                </c:pt>
                <c:pt idx="1">
                  <c:v>Climate change creates new possibilities for Finnish agriculture</c:v>
                </c:pt>
                <c:pt idx="2">
                  <c:v>Finland will become a more important food producer due to climate change</c:v>
                </c:pt>
                <c:pt idx="3">
                  <c:v>Agriculture offers more solutions than challenges to climate change mitigation</c:v>
                </c:pt>
                <c:pt idx="4">
                  <c:v>Climate change is a big threat to agriculture globally</c:v>
                </c:pt>
                <c:pt idx="5">
                  <c:v>Climate change is a big threat to agriculture in Finland</c:v>
                </c:pt>
              </c:strCache>
            </c:strRef>
          </c:cat>
          <c:val>
            <c:numRef>
              <c:f>'[Chart 2 in Microsoft Word]Mitä mieltä olet seuraavis (2)'!$D$40:$D$45</c:f>
              <c:numCache>
                <c:formatCode>General</c:formatCode>
                <c:ptCount val="6"/>
                <c:pt idx="0">
                  <c:v>1953</c:v>
                </c:pt>
                <c:pt idx="1">
                  <c:v>1480</c:v>
                </c:pt>
                <c:pt idx="2">
                  <c:v>1138</c:v>
                </c:pt>
                <c:pt idx="3">
                  <c:v>1773</c:v>
                </c:pt>
                <c:pt idx="4">
                  <c:v>765</c:v>
                </c:pt>
                <c:pt idx="5">
                  <c:v>1584</c:v>
                </c:pt>
              </c:numCache>
            </c:numRef>
          </c:val>
        </c:ser>
        <c:ser>
          <c:idx val="3"/>
          <c:order val="3"/>
          <c:tx>
            <c:strRef>
              <c:f>'[Chart 2 in Microsoft Word]Mitä mieltä olet seuraavis (2)'!$E$39</c:f>
              <c:strCache>
                <c:ptCount val="1"/>
                <c:pt idx="0">
                  <c:v>Somewhat agree</c:v>
                </c:pt>
              </c:strCache>
            </c:strRef>
          </c:tx>
          <c:invertIfNegative val="0"/>
          <c:cat>
            <c:strRef>
              <c:f>'[Chart 2 in Microsoft Word]Mitä mieltä olet seuraavis (2)'!$A$40:$A$45</c:f>
              <c:strCache>
                <c:ptCount val="6"/>
                <c:pt idx="0">
                  <c:v>Climate change will bring more benefits than harm to Finnish agriculture</c:v>
                </c:pt>
                <c:pt idx="1">
                  <c:v>Climate change creates new possibilities for Finnish agriculture</c:v>
                </c:pt>
                <c:pt idx="2">
                  <c:v>Finland will become a more important food producer due to climate change</c:v>
                </c:pt>
                <c:pt idx="3">
                  <c:v>Agriculture offers more solutions than challenges to climate change mitigation</c:v>
                </c:pt>
                <c:pt idx="4">
                  <c:v>Climate change is a big threat to agriculture globally</c:v>
                </c:pt>
                <c:pt idx="5">
                  <c:v>Climate change is a big threat to agriculture in Finland</c:v>
                </c:pt>
              </c:strCache>
            </c:strRef>
          </c:cat>
          <c:val>
            <c:numRef>
              <c:f>'[Chart 2 in Microsoft Word]Mitä mieltä olet seuraavis (2)'!$E$40:$E$45</c:f>
              <c:numCache>
                <c:formatCode>General</c:formatCode>
                <c:ptCount val="6"/>
                <c:pt idx="0">
                  <c:v>928</c:v>
                </c:pt>
                <c:pt idx="1">
                  <c:v>1792</c:v>
                </c:pt>
                <c:pt idx="2">
                  <c:v>1664</c:v>
                </c:pt>
                <c:pt idx="3">
                  <c:v>1474</c:v>
                </c:pt>
                <c:pt idx="4">
                  <c:v>1613</c:v>
                </c:pt>
                <c:pt idx="5">
                  <c:v>996</c:v>
                </c:pt>
              </c:numCache>
            </c:numRef>
          </c:val>
        </c:ser>
        <c:ser>
          <c:idx val="4"/>
          <c:order val="4"/>
          <c:tx>
            <c:strRef>
              <c:f>'[Chart 2 in Microsoft Word]Mitä mieltä olet seuraavis (2)'!$F$39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'[Chart 2 in Microsoft Word]Mitä mieltä olet seuraavis (2)'!$A$40:$A$45</c:f>
              <c:strCache>
                <c:ptCount val="6"/>
                <c:pt idx="0">
                  <c:v>Climate change will bring more benefits than harm to Finnish agriculture</c:v>
                </c:pt>
                <c:pt idx="1">
                  <c:v>Climate change creates new possibilities for Finnish agriculture</c:v>
                </c:pt>
                <c:pt idx="2">
                  <c:v>Finland will become a more important food producer due to climate change</c:v>
                </c:pt>
                <c:pt idx="3">
                  <c:v>Agriculture offers more solutions than challenges to climate change mitigation</c:v>
                </c:pt>
                <c:pt idx="4">
                  <c:v>Climate change is a big threat to agriculture globally</c:v>
                </c:pt>
                <c:pt idx="5">
                  <c:v>Climate change is a big threat to agriculture in Finland</c:v>
                </c:pt>
              </c:strCache>
            </c:strRef>
          </c:cat>
          <c:val>
            <c:numRef>
              <c:f>'[Chart 2 in Microsoft Word]Mitä mieltä olet seuraavis (2)'!$F$40:$F$45</c:f>
              <c:numCache>
                <c:formatCode>General</c:formatCode>
                <c:ptCount val="6"/>
                <c:pt idx="0">
                  <c:v>238</c:v>
                </c:pt>
                <c:pt idx="1">
                  <c:v>481</c:v>
                </c:pt>
                <c:pt idx="2">
                  <c:v>928</c:v>
                </c:pt>
                <c:pt idx="3">
                  <c:v>562</c:v>
                </c:pt>
                <c:pt idx="4">
                  <c:v>1644</c:v>
                </c:pt>
                <c:pt idx="5">
                  <c:v>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781760"/>
        <c:axId val="60133760"/>
      </c:barChart>
      <c:catAx>
        <c:axId val="1357817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60133760"/>
        <c:crosses val="autoZero"/>
        <c:auto val="1"/>
        <c:lblAlgn val="ctr"/>
        <c:lblOffset val="100"/>
        <c:noMultiLvlLbl val="0"/>
      </c:catAx>
      <c:valAx>
        <c:axId val="601337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57817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'[Chart 2 in Microsoft Word]Mitä mieltä olet seuraavis (2)'!$B$59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'[Chart 2 in Microsoft Word]Mitä mieltä olet seuraavis (2)'!$A$60:$A$64</c:f>
              <c:strCache>
                <c:ptCount val="5"/>
                <c:pt idx="0">
                  <c:v>The international community should do more to mitigate climate change</c:v>
                </c:pt>
                <c:pt idx="1">
                  <c:v>The EU should do more to mitigate climate change</c:v>
                </c:pt>
                <c:pt idx="2">
                  <c:v>The Finnish government should do more to mitigate climate change</c:v>
                </c:pt>
                <c:pt idx="3">
                  <c:v>The agricultural sector should participate to climate change mitigation</c:v>
                </c:pt>
                <c:pt idx="4">
                  <c:v>I should reduce emissions from my farm</c:v>
                </c:pt>
              </c:strCache>
            </c:strRef>
          </c:cat>
          <c:val>
            <c:numRef>
              <c:f>'[Chart 2 in Microsoft Word]Mitä mieltä olet seuraavis (2)'!$B$60:$B$64</c:f>
              <c:numCache>
                <c:formatCode>General</c:formatCode>
                <c:ptCount val="5"/>
                <c:pt idx="0">
                  <c:v>187</c:v>
                </c:pt>
                <c:pt idx="1">
                  <c:v>277</c:v>
                </c:pt>
                <c:pt idx="2">
                  <c:v>376</c:v>
                </c:pt>
                <c:pt idx="3">
                  <c:v>311</c:v>
                </c:pt>
                <c:pt idx="4">
                  <c:v>445</c:v>
                </c:pt>
              </c:numCache>
            </c:numRef>
          </c:val>
        </c:ser>
        <c:ser>
          <c:idx val="1"/>
          <c:order val="1"/>
          <c:tx>
            <c:strRef>
              <c:f>'[Chart 2 in Microsoft Word]Mitä mieltä olet seuraavis (2)'!$C$59</c:f>
              <c:strCache>
                <c:ptCount val="1"/>
                <c:pt idx="0">
                  <c:v>Somewhat disagree</c:v>
                </c:pt>
              </c:strCache>
            </c:strRef>
          </c:tx>
          <c:invertIfNegative val="0"/>
          <c:cat>
            <c:strRef>
              <c:f>'[Chart 2 in Microsoft Word]Mitä mieltä olet seuraavis (2)'!$A$60:$A$64</c:f>
              <c:strCache>
                <c:ptCount val="5"/>
                <c:pt idx="0">
                  <c:v>The international community should do more to mitigate climate change</c:v>
                </c:pt>
                <c:pt idx="1">
                  <c:v>The EU should do more to mitigate climate change</c:v>
                </c:pt>
                <c:pt idx="2">
                  <c:v>The Finnish government should do more to mitigate climate change</c:v>
                </c:pt>
                <c:pt idx="3">
                  <c:v>The agricultural sector should participate to climate change mitigation</c:v>
                </c:pt>
                <c:pt idx="4">
                  <c:v>I should reduce emissions from my farm</c:v>
                </c:pt>
              </c:strCache>
            </c:strRef>
          </c:cat>
          <c:val>
            <c:numRef>
              <c:f>'[Chart 2 in Microsoft Word]Mitä mieltä olet seuraavis (2)'!$C$60:$C$64</c:f>
              <c:numCache>
                <c:formatCode>General</c:formatCode>
                <c:ptCount val="5"/>
                <c:pt idx="0">
                  <c:v>203</c:v>
                </c:pt>
                <c:pt idx="1">
                  <c:v>407</c:v>
                </c:pt>
                <c:pt idx="2">
                  <c:v>611</c:v>
                </c:pt>
                <c:pt idx="3">
                  <c:v>459</c:v>
                </c:pt>
                <c:pt idx="4">
                  <c:v>680</c:v>
                </c:pt>
              </c:numCache>
            </c:numRef>
          </c:val>
        </c:ser>
        <c:ser>
          <c:idx val="2"/>
          <c:order val="2"/>
          <c:tx>
            <c:strRef>
              <c:f>'[Chart 2 in Microsoft Word]Mitä mieltä olet seuraavis (2)'!$D$59</c:f>
              <c:strCache>
                <c:ptCount val="1"/>
                <c:pt idx="0">
                  <c:v>Neither disagree or agree</c:v>
                </c:pt>
              </c:strCache>
            </c:strRef>
          </c:tx>
          <c:invertIfNegative val="0"/>
          <c:cat>
            <c:strRef>
              <c:f>'[Chart 2 in Microsoft Word]Mitä mieltä olet seuraavis (2)'!$A$60:$A$64</c:f>
              <c:strCache>
                <c:ptCount val="5"/>
                <c:pt idx="0">
                  <c:v>The international community should do more to mitigate climate change</c:v>
                </c:pt>
                <c:pt idx="1">
                  <c:v>The EU should do more to mitigate climate change</c:v>
                </c:pt>
                <c:pt idx="2">
                  <c:v>The Finnish government should do more to mitigate climate change</c:v>
                </c:pt>
                <c:pt idx="3">
                  <c:v>The agricultural sector should participate to climate change mitigation</c:v>
                </c:pt>
                <c:pt idx="4">
                  <c:v>I should reduce emissions from my farm</c:v>
                </c:pt>
              </c:strCache>
            </c:strRef>
          </c:cat>
          <c:val>
            <c:numRef>
              <c:f>'[Chart 2 in Microsoft Word]Mitä mieltä olet seuraavis (2)'!$D$60:$D$64</c:f>
              <c:numCache>
                <c:formatCode>General</c:formatCode>
                <c:ptCount val="5"/>
                <c:pt idx="0">
                  <c:v>1030</c:v>
                </c:pt>
                <c:pt idx="1">
                  <c:v>1342</c:v>
                </c:pt>
                <c:pt idx="2">
                  <c:v>1622</c:v>
                </c:pt>
                <c:pt idx="3">
                  <c:v>1449</c:v>
                </c:pt>
                <c:pt idx="4">
                  <c:v>1773</c:v>
                </c:pt>
              </c:numCache>
            </c:numRef>
          </c:val>
        </c:ser>
        <c:ser>
          <c:idx val="3"/>
          <c:order val="3"/>
          <c:tx>
            <c:strRef>
              <c:f>'[Chart 2 in Microsoft Word]Mitä mieltä olet seuraavis (2)'!$E$59</c:f>
              <c:strCache>
                <c:ptCount val="1"/>
                <c:pt idx="0">
                  <c:v>Somewhat agree</c:v>
                </c:pt>
              </c:strCache>
            </c:strRef>
          </c:tx>
          <c:invertIfNegative val="0"/>
          <c:cat>
            <c:strRef>
              <c:f>'[Chart 2 in Microsoft Word]Mitä mieltä olet seuraavis (2)'!$A$60:$A$64</c:f>
              <c:strCache>
                <c:ptCount val="5"/>
                <c:pt idx="0">
                  <c:v>The international community should do more to mitigate climate change</c:v>
                </c:pt>
                <c:pt idx="1">
                  <c:v>The EU should do more to mitigate climate change</c:v>
                </c:pt>
                <c:pt idx="2">
                  <c:v>The Finnish government should do more to mitigate climate change</c:v>
                </c:pt>
                <c:pt idx="3">
                  <c:v>The agricultural sector should participate to climate change mitigation</c:v>
                </c:pt>
                <c:pt idx="4">
                  <c:v>I should reduce emissions from my farm</c:v>
                </c:pt>
              </c:strCache>
            </c:strRef>
          </c:cat>
          <c:val>
            <c:numRef>
              <c:f>'[Chart 2 in Microsoft Word]Mitä mieltä olet seuraavis (2)'!$E$60:$E$64</c:f>
              <c:numCache>
                <c:formatCode>General</c:formatCode>
                <c:ptCount val="5"/>
                <c:pt idx="0">
                  <c:v>1611</c:v>
                </c:pt>
                <c:pt idx="1">
                  <c:v>1451</c:v>
                </c:pt>
                <c:pt idx="2">
                  <c:v>1189</c:v>
                </c:pt>
                <c:pt idx="3">
                  <c:v>1586</c:v>
                </c:pt>
                <c:pt idx="4">
                  <c:v>1162</c:v>
                </c:pt>
              </c:numCache>
            </c:numRef>
          </c:val>
        </c:ser>
        <c:ser>
          <c:idx val="4"/>
          <c:order val="4"/>
          <c:tx>
            <c:strRef>
              <c:f>'[Chart 2 in Microsoft Word]Mitä mieltä olet seuraavis (2)'!$F$59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'[Chart 2 in Microsoft Word]Mitä mieltä olet seuraavis (2)'!$A$60:$A$64</c:f>
              <c:strCache>
                <c:ptCount val="5"/>
                <c:pt idx="0">
                  <c:v>The international community should do more to mitigate climate change</c:v>
                </c:pt>
                <c:pt idx="1">
                  <c:v>The EU should do more to mitigate climate change</c:v>
                </c:pt>
                <c:pt idx="2">
                  <c:v>The Finnish government should do more to mitigate climate change</c:v>
                </c:pt>
                <c:pt idx="3">
                  <c:v>The agricultural sector should participate to climate change mitigation</c:v>
                </c:pt>
                <c:pt idx="4">
                  <c:v>I should reduce emissions from my farm</c:v>
                </c:pt>
              </c:strCache>
            </c:strRef>
          </c:cat>
          <c:val>
            <c:numRef>
              <c:f>'[Chart 2 in Microsoft Word]Mitä mieltä olet seuraavis (2)'!$F$60:$F$64</c:f>
              <c:numCache>
                <c:formatCode>General</c:formatCode>
                <c:ptCount val="5"/>
                <c:pt idx="0">
                  <c:v>1368</c:v>
                </c:pt>
                <c:pt idx="1">
                  <c:v>922</c:v>
                </c:pt>
                <c:pt idx="2">
                  <c:v>601</c:v>
                </c:pt>
                <c:pt idx="3">
                  <c:v>594</c:v>
                </c:pt>
                <c:pt idx="4">
                  <c:v>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463168"/>
        <c:axId val="61464960"/>
      </c:barChart>
      <c:catAx>
        <c:axId val="614631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61464960"/>
        <c:crosses val="autoZero"/>
        <c:auto val="1"/>
        <c:lblAlgn val="ctr"/>
        <c:lblOffset val="100"/>
        <c:noMultiLvlLbl val="0"/>
      </c:catAx>
      <c:valAx>
        <c:axId val="614649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14631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'[Chart 2 in Microsoft Word]Mitä mieltä olet seuraavis (2)'!$B$68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'[Chart 2 in Microsoft Word]Mitä mieltä olet seuraavis (2)'!$A$69:$A$73</c:f>
              <c:strCache>
                <c:ptCount val="5"/>
                <c:pt idx="0">
                  <c:v>A farmer can mitigate climate emissions with farming practises</c:v>
                </c:pt>
                <c:pt idx="1">
                  <c:v>I can mitigate emissions from my own farm</c:v>
                </c:pt>
                <c:pt idx="2">
                  <c:v>The farming choices I make have an effect on climate emissions</c:v>
                </c:pt>
                <c:pt idx="3">
                  <c:v>Farmers' actions can can reduce Finlands climate emissions</c:v>
                </c:pt>
                <c:pt idx="4">
                  <c:v>Climate action by the agricultural sector can significantly reduce Finlands climate emissions</c:v>
                </c:pt>
              </c:strCache>
            </c:strRef>
          </c:cat>
          <c:val>
            <c:numRef>
              <c:f>'[Chart 2 in Microsoft Word]Mitä mieltä olet seuraavis (2)'!$B$69:$B$73</c:f>
              <c:numCache>
                <c:formatCode>General</c:formatCode>
                <c:ptCount val="5"/>
                <c:pt idx="0">
                  <c:v>133</c:v>
                </c:pt>
                <c:pt idx="1">
                  <c:v>301</c:v>
                </c:pt>
                <c:pt idx="2">
                  <c:v>198</c:v>
                </c:pt>
                <c:pt idx="3">
                  <c:v>277</c:v>
                </c:pt>
                <c:pt idx="4">
                  <c:v>438</c:v>
                </c:pt>
              </c:numCache>
            </c:numRef>
          </c:val>
        </c:ser>
        <c:ser>
          <c:idx val="1"/>
          <c:order val="1"/>
          <c:tx>
            <c:strRef>
              <c:f>'[Chart 2 in Microsoft Word]Mitä mieltä olet seuraavis (2)'!$C$68</c:f>
              <c:strCache>
                <c:ptCount val="1"/>
                <c:pt idx="0">
                  <c:v>Somewhat disagree</c:v>
                </c:pt>
              </c:strCache>
            </c:strRef>
          </c:tx>
          <c:invertIfNegative val="0"/>
          <c:cat>
            <c:strRef>
              <c:f>'[Chart 2 in Microsoft Word]Mitä mieltä olet seuraavis (2)'!$A$69:$A$73</c:f>
              <c:strCache>
                <c:ptCount val="5"/>
                <c:pt idx="0">
                  <c:v>A farmer can mitigate climate emissions with farming practises</c:v>
                </c:pt>
                <c:pt idx="1">
                  <c:v>I can mitigate emissions from my own farm</c:v>
                </c:pt>
                <c:pt idx="2">
                  <c:v>The farming choices I make have an effect on climate emissions</c:v>
                </c:pt>
                <c:pt idx="3">
                  <c:v>Farmers' actions can can reduce Finlands climate emissions</c:v>
                </c:pt>
                <c:pt idx="4">
                  <c:v>Climate action by the agricultural sector can significantly reduce Finlands climate emissions</c:v>
                </c:pt>
              </c:strCache>
            </c:strRef>
          </c:cat>
          <c:val>
            <c:numRef>
              <c:f>'[Chart 2 in Microsoft Word]Mitä mieltä olet seuraavis (2)'!$C$69:$C$73</c:f>
              <c:numCache>
                <c:formatCode>General</c:formatCode>
                <c:ptCount val="5"/>
                <c:pt idx="0">
                  <c:v>306</c:v>
                </c:pt>
                <c:pt idx="1">
                  <c:v>652</c:v>
                </c:pt>
                <c:pt idx="2">
                  <c:v>347</c:v>
                </c:pt>
                <c:pt idx="3">
                  <c:v>544</c:v>
                </c:pt>
                <c:pt idx="4">
                  <c:v>923</c:v>
                </c:pt>
              </c:numCache>
            </c:numRef>
          </c:val>
        </c:ser>
        <c:ser>
          <c:idx val="2"/>
          <c:order val="2"/>
          <c:tx>
            <c:strRef>
              <c:f>'[Chart 2 in Microsoft Word]Mitä mieltä olet seuraavis (2)'!$D$68</c:f>
              <c:strCache>
                <c:ptCount val="1"/>
                <c:pt idx="0">
                  <c:v>Neither disagree or agree</c:v>
                </c:pt>
              </c:strCache>
            </c:strRef>
          </c:tx>
          <c:invertIfNegative val="0"/>
          <c:cat>
            <c:strRef>
              <c:f>'[Chart 2 in Microsoft Word]Mitä mieltä olet seuraavis (2)'!$A$69:$A$73</c:f>
              <c:strCache>
                <c:ptCount val="5"/>
                <c:pt idx="0">
                  <c:v>A farmer can mitigate climate emissions with farming practises</c:v>
                </c:pt>
                <c:pt idx="1">
                  <c:v>I can mitigate emissions from my own farm</c:v>
                </c:pt>
                <c:pt idx="2">
                  <c:v>The farming choices I make have an effect on climate emissions</c:v>
                </c:pt>
                <c:pt idx="3">
                  <c:v>Farmers' actions can can reduce Finlands climate emissions</c:v>
                </c:pt>
                <c:pt idx="4">
                  <c:v>Climate action by the agricultural sector can significantly reduce Finlands climate emissions</c:v>
                </c:pt>
              </c:strCache>
            </c:strRef>
          </c:cat>
          <c:val>
            <c:numRef>
              <c:f>'[Chart 2 in Microsoft Word]Mitä mieltä olet seuraavis (2)'!$D$69:$D$73</c:f>
              <c:numCache>
                <c:formatCode>General</c:formatCode>
                <c:ptCount val="5"/>
                <c:pt idx="0">
                  <c:v>1109</c:v>
                </c:pt>
                <c:pt idx="1">
                  <c:v>1660</c:v>
                </c:pt>
                <c:pt idx="2">
                  <c:v>1470</c:v>
                </c:pt>
                <c:pt idx="3">
                  <c:v>1343</c:v>
                </c:pt>
                <c:pt idx="4">
                  <c:v>1880</c:v>
                </c:pt>
              </c:numCache>
            </c:numRef>
          </c:val>
        </c:ser>
        <c:ser>
          <c:idx val="3"/>
          <c:order val="3"/>
          <c:tx>
            <c:strRef>
              <c:f>'[Chart 2 in Microsoft Word]Mitä mieltä olet seuraavis (2)'!$E$68</c:f>
              <c:strCache>
                <c:ptCount val="1"/>
                <c:pt idx="0">
                  <c:v>Somewhat agree</c:v>
                </c:pt>
              </c:strCache>
            </c:strRef>
          </c:tx>
          <c:invertIfNegative val="0"/>
          <c:cat>
            <c:strRef>
              <c:f>'[Chart 2 in Microsoft Word]Mitä mieltä olet seuraavis (2)'!$A$69:$A$73</c:f>
              <c:strCache>
                <c:ptCount val="5"/>
                <c:pt idx="0">
                  <c:v>A farmer can mitigate climate emissions with farming practises</c:v>
                </c:pt>
                <c:pt idx="1">
                  <c:v>I can mitigate emissions from my own farm</c:v>
                </c:pt>
                <c:pt idx="2">
                  <c:v>The farming choices I make have an effect on climate emissions</c:v>
                </c:pt>
                <c:pt idx="3">
                  <c:v>Farmers' actions can can reduce Finlands climate emissions</c:v>
                </c:pt>
                <c:pt idx="4">
                  <c:v>Climate action by the agricultural sector can significantly reduce Finlands climate emissions</c:v>
                </c:pt>
              </c:strCache>
            </c:strRef>
          </c:cat>
          <c:val>
            <c:numRef>
              <c:f>'[Chart 2 in Microsoft Word]Mitä mieltä olet seuraavis (2)'!$E$69:$E$73</c:f>
              <c:numCache>
                <c:formatCode>General</c:formatCode>
                <c:ptCount val="5"/>
                <c:pt idx="0">
                  <c:v>2156</c:v>
                </c:pt>
                <c:pt idx="1">
                  <c:v>1373</c:v>
                </c:pt>
                <c:pt idx="2">
                  <c:v>1688</c:v>
                </c:pt>
                <c:pt idx="3">
                  <c:v>1672</c:v>
                </c:pt>
                <c:pt idx="4">
                  <c:v>916</c:v>
                </c:pt>
              </c:numCache>
            </c:numRef>
          </c:val>
        </c:ser>
        <c:ser>
          <c:idx val="4"/>
          <c:order val="4"/>
          <c:tx>
            <c:strRef>
              <c:f>'[Chart 2 in Microsoft Word]Mitä mieltä olet seuraavis (2)'!$F$68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'[Chart 2 in Microsoft Word]Mitä mieltä olet seuraavis (2)'!$A$69:$A$73</c:f>
              <c:strCache>
                <c:ptCount val="5"/>
                <c:pt idx="0">
                  <c:v>A farmer can mitigate climate emissions with farming practises</c:v>
                </c:pt>
                <c:pt idx="1">
                  <c:v>I can mitigate emissions from my own farm</c:v>
                </c:pt>
                <c:pt idx="2">
                  <c:v>The farming choices I make have an effect on climate emissions</c:v>
                </c:pt>
                <c:pt idx="3">
                  <c:v>Farmers' actions can can reduce Finlands climate emissions</c:v>
                </c:pt>
                <c:pt idx="4">
                  <c:v>Climate action by the agricultural sector can significantly reduce Finlands climate emissions</c:v>
                </c:pt>
              </c:strCache>
            </c:strRef>
          </c:cat>
          <c:val>
            <c:numRef>
              <c:f>'[Chart 2 in Microsoft Word]Mitä mieltä olet seuraavis (2)'!$F$69:$F$73</c:f>
              <c:numCache>
                <c:formatCode>General</c:formatCode>
                <c:ptCount val="5"/>
                <c:pt idx="0">
                  <c:v>695</c:v>
                </c:pt>
                <c:pt idx="1">
                  <c:v>413</c:v>
                </c:pt>
                <c:pt idx="2">
                  <c:v>696</c:v>
                </c:pt>
                <c:pt idx="3">
                  <c:v>563</c:v>
                </c:pt>
                <c:pt idx="4">
                  <c:v>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898048"/>
        <c:axId val="114899584"/>
      </c:barChart>
      <c:catAx>
        <c:axId val="1148980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14899584"/>
        <c:crosses val="autoZero"/>
        <c:auto val="1"/>
        <c:lblAlgn val="ctr"/>
        <c:lblOffset val="100"/>
        <c:noMultiLvlLbl val="0"/>
      </c:catAx>
      <c:valAx>
        <c:axId val="1148995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48980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'[Chart in Microsoft PowerPoint]Vastustatko vai kannatatko'!$B$19</c:f>
              <c:strCache>
                <c:ptCount val="1"/>
                <c:pt idx="0">
                  <c:v>Oppose</c:v>
                </c:pt>
              </c:strCache>
            </c:strRef>
          </c:tx>
          <c:invertIfNegative val="0"/>
          <c:cat>
            <c:strRef>
              <c:f>'[Chart in Microsoft PowerPoint]Vastustatko vai kannatatko'!$A$20:$A$24</c:f>
              <c:strCache>
                <c:ptCount val="5"/>
                <c:pt idx="0">
                  <c:v>Afforestation of low-productive farm land</c:v>
                </c:pt>
                <c:pt idx="1">
                  <c:v>Afforestation of farm land surrounded by forest</c:v>
                </c:pt>
                <c:pt idx="2">
                  <c:v>Afforestation of farm land far from the farm center</c:v>
                </c:pt>
                <c:pt idx="3">
                  <c:v>Afforestation of farm land requiring lot of investments/work</c:v>
                </c:pt>
                <c:pt idx="4">
                  <c:v>Afforestation of small and difficult shaped farm land</c:v>
                </c:pt>
              </c:strCache>
            </c:strRef>
          </c:cat>
          <c:val>
            <c:numRef>
              <c:f>'[Chart in Microsoft PowerPoint]Vastustatko vai kannatatko'!$B$20:$B$24</c:f>
              <c:numCache>
                <c:formatCode>General</c:formatCode>
                <c:ptCount val="5"/>
                <c:pt idx="0">
                  <c:v>898</c:v>
                </c:pt>
                <c:pt idx="1">
                  <c:v>1417</c:v>
                </c:pt>
                <c:pt idx="2">
                  <c:v>1581</c:v>
                </c:pt>
                <c:pt idx="3">
                  <c:v>904</c:v>
                </c:pt>
                <c:pt idx="4">
                  <c:v>875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PowerPoint]Vastustatko vai kannatatko'!$C$19</c:f>
              <c:strCache>
                <c:ptCount val="1"/>
                <c:pt idx="0">
                  <c:v>Somewhat oppose</c:v>
                </c:pt>
              </c:strCache>
            </c:strRef>
          </c:tx>
          <c:invertIfNegative val="0"/>
          <c:cat>
            <c:strRef>
              <c:f>'[Chart in Microsoft PowerPoint]Vastustatko vai kannatatko'!$A$20:$A$24</c:f>
              <c:strCache>
                <c:ptCount val="5"/>
                <c:pt idx="0">
                  <c:v>Afforestation of low-productive farm land</c:v>
                </c:pt>
                <c:pt idx="1">
                  <c:v>Afforestation of farm land surrounded by forest</c:v>
                </c:pt>
                <c:pt idx="2">
                  <c:v>Afforestation of farm land far from the farm center</c:v>
                </c:pt>
                <c:pt idx="3">
                  <c:v>Afforestation of farm land requiring lot of investments/work</c:v>
                </c:pt>
                <c:pt idx="4">
                  <c:v>Afforestation of small and difficult shaped farm land</c:v>
                </c:pt>
              </c:strCache>
            </c:strRef>
          </c:cat>
          <c:val>
            <c:numRef>
              <c:f>'[Chart in Microsoft PowerPoint]Vastustatko vai kannatatko'!$C$20:$C$24</c:f>
              <c:numCache>
                <c:formatCode>General</c:formatCode>
                <c:ptCount val="5"/>
                <c:pt idx="0">
                  <c:v>633</c:v>
                </c:pt>
                <c:pt idx="1">
                  <c:v>752</c:v>
                </c:pt>
                <c:pt idx="2">
                  <c:v>713</c:v>
                </c:pt>
                <c:pt idx="3">
                  <c:v>650</c:v>
                </c:pt>
                <c:pt idx="4">
                  <c:v>601</c:v>
                </c:pt>
              </c:numCache>
            </c:numRef>
          </c:val>
        </c:ser>
        <c:ser>
          <c:idx val="2"/>
          <c:order val="2"/>
          <c:tx>
            <c:strRef>
              <c:f>'[Chart in Microsoft PowerPoint]Vastustatko vai kannatatko'!$D$19</c:f>
              <c:strCache>
                <c:ptCount val="1"/>
                <c:pt idx="0">
                  <c:v>Don't oppose nor accept</c:v>
                </c:pt>
              </c:strCache>
            </c:strRef>
          </c:tx>
          <c:invertIfNegative val="0"/>
          <c:cat>
            <c:strRef>
              <c:f>'[Chart in Microsoft PowerPoint]Vastustatko vai kannatatko'!$A$20:$A$24</c:f>
              <c:strCache>
                <c:ptCount val="5"/>
                <c:pt idx="0">
                  <c:v>Afforestation of low-productive farm land</c:v>
                </c:pt>
                <c:pt idx="1">
                  <c:v>Afforestation of farm land surrounded by forest</c:v>
                </c:pt>
                <c:pt idx="2">
                  <c:v>Afforestation of farm land far from the farm center</c:v>
                </c:pt>
                <c:pt idx="3">
                  <c:v>Afforestation of farm land requiring lot of investments/work</c:v>
                </c:pt>
                <c:pt idx="4">
                  <c:v>Afforestation of small and difficult shaped farm land</c:v>
                </c:pt>
              </c:strCache>
            </c:strRef>
          </c:cat>
          <c:val>
            <c:numRef>
              <c:f>'[Chart in Microsoft PowerPoint]Vastustatko vai kannatatko'!$D$20:$D$24</c:f>
              <c:numCache>
                <c:formatCode>General</c:formatCode>
                <c:ptCount val="5"/>
                <c:pt idx="0">
                  <c:v>1227</c:v>
                </c:pt>
                <c:pt idx="1">
                  <c:v>1307</c:v>
                </c:pt>
                <c:pt idx="2">
                  <c:v>1305</c:v>
                </c:pt>
                <c:pt idx="3">
                  <c:v>1385</c:v>
                </c:pt>
                <c:pt idx="4">
                  <c:v>1157</c:v>
                </c:pt>
              </c:numCache>
            </c:numRef>
          </c:val>
        </c:ser>
        <c:ser>
          <c:idx val="3"/>
          <c:order val="3"/>
          <c:tx>
            <c:strRef>
              <c:f>'[Chart in Microsoft PowerPoint]Vastustatko vai kannatatko'!$E$19</c:f>
              <c:strCache>
                <c:ptCount val="1"/>
                <c:pt idx="0">
                  <c:v>Somewhat accept</c:v>
                </c:pt>
              </c:strCache>
            </c:strRef>
          </c:tx>
          <c:invertIfNegative val="0"/>
          <c:cat>
            <c:strRef>
              <c:f>'[Chart in Microsoft PowerPoint]Vastustatko vai kannatatko'!$A$20:$A$24</c:f>
              <c:strCache>
                <c:ptCount val="5"/>
                <c:pt idx="0">
                  <c:v>Afforestation of low-productive farm land</c:v>
                </c:pt>
                <c:pt idx="1">
                  <c:v>Afforestation of farm land surrounded by forest</c:v>
                </c:pt>
                <c:pt idx="2">
                  <c:v>Afforestation of farm land far from the farm center</c:v>
                </c:pt>
                <c:pt idx="3">
                  <c:v>Afforestation of farm land requiring lot of investments/work</c:v>
                </c:pt>
                <c:pt idx="4">
                  <c:v>Afforestation of small and difficult shaped farm land</c:v>
                </c:pt>
              </c:strCache>
            </c:strRef>
          </c:cat>
          <c:val>
            <c:numRef>
              <c:f>'[Chart in Microsoft PowerPoint]Vastustatko vai kannatatko'!$E$20:$E$24</c:f>
              <c:numCache>
                <c:formatCode>General</c:formatCode>
                <c:ptCount val="5"/>
                <c:pt idx="0">
                  <c:v>942</c:v>
                </c:pt>
                <c:pt idx="1">
                  <c:v>540</c:v>
                </c:pt>
                <c:pt idx="2">
                  <c:v>441</c:v>
                </c:pt>
                <c:pt idx="3">
                  <c:v>844</c:v>
                </c:pt>
                <c:pt idx="4">
                  <c:v>976</c:v>
                </c:pt>
              </c:numCache>
            </c:numRef>
          </c:val>
        </c:ser>
        <c:ser>
          <c:idx val="4"/>
          <c:order val="4"/>
          <c:tx>
            <c:strRef>
              <c:f>'[Chart in Microsoft PowerPoint]Vastustatko vai kannatatko'!$F$19</c:f>
              <c:strCache>
                <c:ptCount val="1"/>
                <c:pt idx="0">
                  <c:v>Accept</c:v>
                </c:pt>
              </c:strCache>
            </c:strRef>
          </c:tx>
          <c:invertIfNegative val="0"/>
          <c:cat>
            <c:strRef>
              <c:f>'[Chart in Microsoft PowerPoint]Vastustatko vai kannatatko'!$A$20:$A$24</c:f>
              <c:strCache>
                <c:ptCount val="5"/>
                <c:pt idx="0">
                  <c:v>Afforestation of low-productive farm land</c:v>
                </c:pt>
                <c:pt idx="1">
                  <c:v>Afforestation of farm land surrounded by forest</c:v>
                </c:pt>
                <c:pt idx="2">
                  <c:v>Afforestation of farm land far from the farm center</c:v>
                </c:pt>
                <c:pt idx="3">
                  <c:v>Afforestation of farm land requiring lot of investments/work</c:v>
                </c:pt>
                <c:pt idx="4">
                  <c:v>Afforestation of small and difficult shaped farm land</c:v>
                </c:pt>
              </c:strCache>
            </c:strRef>
          </c:cat>
          <c:val>
            <c:numRef>
              <c:f>'[Chart in Microsoft PowerPoint]Vastustatko vai kannatatko'!$F$20:$F$24</c:f>
              <c:numCache>
                <c:formatCode>General</c:formatCode>
                <c:ptCount val="5"/>
                <c:pt idx="0">
                  <c:v>700</c:v>
                </c:pt>
                <c:pt idx="1">
                  <c:v>384</c:v>
                </c:pt>
                <c:pt idx="2">
                  <c:v>360</c:v>
                </c:pt>
                <c:pt idx="3">
                  <c:v>617</c:v>
                </c:pt>
                <c:pt idx="4">
                  <c:v>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41312"/>
        <c:axId val="115090560"/>
      </c:barChart>
      <c:catAx>
        <c:axId val="1149413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115090560"/>
        <c:crosses val="autoZero"/>
        <c:auto val="1"/>
        <c:lblAlgn val="ctr"/>
        <c:lblOffset val="100"/>
        <c:noMultiLvlLbl val="0"/>
      </c:catAx>
      <c:valAx>
        <c:axId val="1150905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49413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C01B48-4DD1-4AB4-A19A-C8BFA638AC43}" type="datetimeFigureOut">
              <a:rPr lang="en-US"/>
              <a:pPr>
                <a:defRPr/>
              </a:pPr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39D64E-295F-44C6-B92B-86F4FAC16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8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C7CA33-AD19-4C5F-8A31-932EDFF7BB6A}" type="datetimeFigureOut">
              <a:rPr lang="en-US"/>
              <a:pPr>
                <a:defRPr/>
              </a:pPr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84F2C7-6532-4E26-815D-0DD6527B5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41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UKE_kupla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kehys 9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BF6E098-4644-4487-B66C-5D7331450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9CA5903-A446-4B51-8293-22B5117C373E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1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52633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uke_FI_virall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+mn-cs"/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5E90A35-1F24-4492-B300-9DADCB40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A61146E-B38C-41C0-BCBC-F87791D5AACB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0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uke_FI_virall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+mn-cs"/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6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B3B2C75-75E0-4418-A3BD-0032A222A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28AF69A-AF34-4C2E-A96D-A5709E36CF0D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5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uke_FI_virall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+mn-cs"/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427326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6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6D3D2E9-DB2F-40D9-9A27-804130458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4E4E4B9-F293-4908-A758-C1342D60D79A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42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2900" y="6216650"/>
            <a:ext cx="685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4224554"/>
            <a:ext cx="7608825" cy="1557394"/>
          </a:xfrm>
        </p:spPr>
        <p:txBody>
          <a:bodyPr>
            <a:no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85800" y="6278880"/>
            <a:ext cx="6400800" cy="334889"/>
          </a:xfrm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lang="en-US" sz="14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193100"/>
            <a:ext cx="6400800" cy="849703"/>
          </a:xfrm>
        </p:spPr>
        <p:txBody>
          <a:bodyPr anchor="b"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92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K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BED93D5-5057-43E2-A8A3-6D9025FE2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53A408C-A16B-472B-A441-76BBDE9CA92D}" type="datetime1">
              <a:rPr lang="fi-FI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UK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689811"/>
            <a:ext cx="3775800" cy="436725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9811"/>
            <a:ext cx="3615946" cy="436725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5C45366-3C4A-4D9B-965F-4B3D12C97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C00699E-6B54-4BBA-AFF8-28C6F7B93817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9462" y="1675182"/>
            <a:ext cx="4854684" cy="438188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20724" y="1675182"/>
            <a:ext cx="2512593" cy="4381886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8FBE80A-64C5-4E7D-93E7-FC87E985F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6C104F1-FD0C-40D2-B69A-423D5CC94B6D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78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UK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232B0E0-CBCE-40ED-9C59-F8F92DE4AC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FD72491-D1C4-4D46-A077-AFC8004EAFDA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17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1C5A2B3-789C-436F-BAB1-0777FF9A3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9F1B856-78EF-47BA-A0C3-3A5EFC34C8F3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16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9" descr="Luke_FI_virall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2913" y="1906588"/>
            <a:ext cx="3262312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774321B-1623-466A-B3F2-0C2B864AF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7BBE69F-532F-42F4-BEFA-784F97AE0B5E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4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BBFA96-E799-4E7D-A580-2ADB372F8A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72C6461-E67D-40F8-B7AD-2DFE8E40A0FF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5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241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Luke_FI_virall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825" y="5381625"/>
            <a:ext cx="17097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040BF6-55AB-44C7-AFAE-9E744C090F70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1139-8174-4493-98DB-F936054BF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4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0C7ADBA-EEE2-403C-BF32-5415BFBEE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14D6FF3-9033-47E7-BEA4-AA53A486A3CA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0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6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D49ECFF-3FEF-44AA-BA65-3CCA39778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EFFEB1E-299C-4E5D-AA45-FEEDBFAF62A1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3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bg1"/>
                </a:solidFill>
                <a:cs typeface="+mn-cs"/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6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79962A7-B3A6-4ABA-A277-12F8FC38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7D7F341-944B-44ED-8E8E-04732050C408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8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hutterstock_11480644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uke_FI_virall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+mn-cs"/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6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C1E6967-C524-4938-8C2A-9870681BB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D75D383-211C-4E8B-9715-14E0CCD09E1D}" type="datetime1">
              <a:rPr lang="fi-FI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8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es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uke_FI_virall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+mn-cs"/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3044414"/>
            <a:ext cx="6015892" cy="871370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accent6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2059538"/>
          </a:xfrm>
          <a:ln>
            <a:noFill/>
          </a:ln>
        </p:spPr>
        <p:txBody>
          <a:bodyPr rtlCol="0" anchor="b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E54736A-A8FE-44D8-8C56-428B6962F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C43670D-359B-42B1-8796-01CE420E14BF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4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urkki lo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uke_FI_virall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+mn-cs"/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359FD20-C6D8-42FD-A3EA-EA54488B4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57C2BD6E-A837-4822-AB23-1592508E4E2A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7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ehtivihreä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6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uke_FI_virall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+mn-cs"/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bg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0259154-45E9-4CE1-82DC-C10EFA509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788760D-603E-484E-B70A-2038C1A68C04}" type="datetime1">
              <a:rPr lang="fi-FI"/>
              <a:pPr>
                <a:defRPr/>
              </a:pPr>
              <a:t>27.4.2018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6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1704975"/>
            <a:ext cx="75438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smtClean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20725" y="431800"/>
            <a:ext cx="7543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0" y="6419850"/>
            <a:ext cx="112871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5E567B9-0999-4BE3-B69C-17FBC0F3B675}" type="datetime1">
              <a:rPr lang="fi-FI"/>
              <a:pPr>
                <a:defRPr/>
              </a:pPr>
              <a:t>27.4.2018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419850"/>
            <a:ext cx="3119438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41985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50A0A65-ED41-40AE-BC17-97225FB83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20725" y="6436825"/>
            <a:ext cx="0" cy="43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5" descr="Luke_FI_virall_RGB.pn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7800" y="5832000"/>
            <a:ext cx="1080000" cy="88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kstikehys 8"/>
          <p:cNvSpPr txBox="1">
            <a:spLocks noChangeArrowheads="1"/>
          </p:cNvSpPr>
          <p:nvPr/>
        </p:nvSpPr>
        <p:spPr bwMode="auto">
          <a:xfrm>
            <a:off x="5764213" y="6419850"/>
            <a:ext cx="1770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rgbClr val="979B9E"/>
                </a:solidFill>
                <a:cs typeface="+mn-cs"/>
              </a:rPr>
              <a:t>© Luonnonvarakeskus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71488" y="3040117"/>
            <a:ext cx="6016625" cy="105281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800" dirty="0" err="1" smtClean="0"/>
              <a:t>Optimising</a:t>
            </a:r>
            <a:r>
              <a:rPr lang="en-US" sz="1800" dirty="0" smtClean="0"/>
              <a:t> Agricultural Land Use to Mitigate Climate Change (OPAL-Life)</a:t>
            </a:r>
          </a:p>
          <a:p>
            <a:pPr marL="0" indent="0">
              <a:buNone/>
              <a:defRPr/>
            </a:pPr>
            <a:r>
              <a:rPr lang="fi-FI" sz="1800" dirty="0" smtClean="0"/>
              <a:t>Jaana Sorvali 27.4./3.5.2018</a:t>
            </a:r>
            <a:endParaRPr lang="fi-FI" sz="1800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71488" y="844549"/>
            <a:ext cx="6952894" cy="19932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OPAL-Life </a:t>
            </a:r>
            <a:br>
              <a:rPr lang="en-US" b="1" dirty="0" smtClean="0"/>
            </a:br>
            <a:r>
              <a:rPr lang="en-US" b="1" dirty="0" smtClean="0"/>
              <a:t>stakeholder participation</a:t>
            </a:r>
            <a:br>
              <a:rPr lang="en-US" b="1" dirty="0" smtClean="0"/>
            </a:br>
            <a:r>
              <a:rPr lang="en-US" sz="2400" b="1" dirty="0" smtClean="0"/>
              <a:t>WP C4 social acceptability; </a:t>
            </a:r>
            <a:br>
              <a:rPr lang="en-US" sz="2400" b="1" dirty="0" smtClean="0"/>
            </a:br>
            <a:r>
              <a:rPr lang="en-US" sz="2400" b="1" dirty="0" smtClean="0"/>
              <a:t>WP E1 communication and dissemination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56" y="4406074"/>
            <a:ext cx="1447988" cy="104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L1272\Documents\OPAL\Viestintä\Logo\opallif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611" y="4204017"/>
            <a:ext cx="2249429" cy="105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Who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act?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837032"/>
              </p:ext>
            </p:extLst>
          </p:nvPr>
        </p:nvGraphicFramePr>
        <p:xfrm>
          <a:off x="720725" y="1337481"/>
          <a:ext cx="7740887" cy="453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32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Do</a:t>
            </a:r>
            <a:r>
              <a:rPr lang="fi-FI" dirty="0" smtClean="0"/>
              <a:t> my </a:t>
            </a:r>
            <a:r>
              <a:rPr lang="fi-FI" dirty="0" err="1" smtClean="0"/>
              <a:t>actions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an </a:t>
            </a:r>
            <a:r>
              <a:rPr lang="fi-FI" dirty="0" err="1" smtClean="0"/>
              <a:t>impact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247919"/>
              </p:ext>
            </p:extLst>
          </p:nvPr>
        </p:nvGraphicFramePr>
        <p:xfrm>
          <a:off x="532262" y="1255595"/>
          <a:ext cx="8038531" cy="486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95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Acceptability</a:t>
            </a:r>
            <a:r>
              <a:rPr lang="fi-FI" dirty="0" smtClean="0"/>
              <a:t> of </a:t>
            </a:r>
            <a:r>
              <a:rPr lang="fi-FI" dirty="0" err="1" smtClean="0"/>
              <a:t>afforestation</a:t>
            </a:r>
            <a:r>
              <a:rPr lang="fi-FI" dirty="0" smtClean="0"/>
              <a:t> </a:t>
            </a:r>
            <a:r>
              <a:rPr lang="fi-FI" dirty="0" err="1" smtClean="0"/>
              <a:t>measures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42735"/>
              </p:ext>
            </p:extLst>
          </p:nvPr>
        </p:nvGraphicFramePr>
        <p:xfrm>
          <a:off x="720725" y="1496325"/>
          <a:ext cx="7543800" cy="441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07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581926"/>
            <a:ext cx="3622130" cy="1038225"/>
          </a:xfrm>
        </p:spPr>
        <p:txBody>
          <a:bodyPr/>
          <a:lstStyle/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smtClean="0"/>
              <a:t>afforestations </a:t>
            </a:r>
            <a:r>
              <a:rPr lang="fi-FI" dirty="0" err="1" smtClean="0"/>
              <a:t>opinions</a:t>
            </a:r>
            <a:r>
              <a:rPr lang="fi-FI" dirty="0" smtClean="0"/>
              <a:t> </a:t>
            </a:r>
            <a:r>
              <a:rPr lang="fi-FI" dirty="0" err="1" smtClean="0"/>
              <a:t>diverge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79007"/>
            <a:ext cx="7543800" cy="4418013"/>
          </a:xfrm>
        </p:spPr>
        <p:txBody>
          <a:bodyPr/>
          <a:lstStyle/>
          <a:p>
            <a:r>
              <a:rPr lang="fi-FI" dirty="0" smtClean="0"/>
              <a:t>Farm </a:t>
            </a:r>
            <a:r>
              <a:rPr lang="fi-FI" dirty="0" err="1" smtClean="0"/>
              <a:t>specific</a:t>
            </a:r>
            <a:r>
              <a:rPr lang="fi-FI" dirty="0" smtClean="0"/>
              <a:t> </a:t>
            </a:r>
            <a:r>
              <a:rPr lang="fi-FI" dirty="0" err="1" smtClean="0"/>
              <a:t>issue</a:t>
            </a:r>
            <a:endParaRPr lang="fi-FI" dirty="0" smtClean="0"/>
          </a:p>
          <a:p>
            <a:r>
              <a:rPr lang="fi-FI" dirty="0" err="1" smtClean="0"/>
              <a:t>Growing</a:t>
            </a:r>
            <a:r>
              <a:rPr lang="fi-FI" dirty="0" smtClean="0"/>
              <a:t> the </a:t>
            </a:r>
            <a:r>
              <a:rPr lang="fi-FI" dirty="0" err="1" smtClean="0"/>
              <a:t>farm</a:t>
            </a:r>
            <a:r>
              <a:rPr lang="fi-FI" dirty="0" smtClean="0"/>
              <a:t> </a:t>
            </a:r>
            <a:r>
              <a:rPr lang="fi-FI" dirty="0" err="1" smtClean="0"/>
              <a:t>size</a:t>
            </a:r>
            <a:r>
              <a:rPr lang="fi-FI" dirty="0" smtClean="0"/>
              <a:t> a </a:t>
            </a:r>
            <a:r>
              <a:rPr lang="fi-FI" dirty="0" err="1" smtClean="0"/>
              <a:t>question</a:t>
            </a:r>
            <a:r>
              <a:rPr lang="fi-FI" dirty="0" smtClean="0"/>
              <a:t> of </a:t>
            </a:r>
            <a:r>
              <a:rPr lang="fi-FI" dirty="0" err="1" smtClean="0"/>
              <a:t>survival</a:t>
            </a:r>
            <a:endParaRPr lang="fi-FI" dirty="0" smtClean="0"/>
          </a:p>
          <a:p>
            <a:r>
              <a:rPr lang="fi-FI" dirty="0" smtClean="0"/>
              <a:t>No new </a:t>
            </a:r>
            <a:r>
              <a:rPr lang="fi-FI" dirty="0" err="1" smtClean="0"/>
              <a:t>farm</a:t>
            </a:r>
            <a:r>
              <a:rPr lang="fi-FI" dirty="0" smtClean="0"/>
              <a:t> </a:t>
            </a:r>
            <a:r>
              <a:rPr lang="fi-FI" dirty="0" err="1" smtClean="0"/>
              <a:t>land</a:t>
            </a:r>
            <a:r>
              <a:rPr lang="fi-FI" dirty="0" smtClean="0"/>
              <a:t> </a:t>
            </a:r>
            <a:r>
              <a:rPr lang="fi-FI" dirty="0" err="1" smtClean="0"/>
              <a:t>available</a:t>
            </a:r>
            <a:r>
              <a:rPr lang="fi-FI" dirty="0" smtClean="0"/>
              <a:t> (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affordable</a:t>
            </a:r>
            <a:r>
              <a:rPr lang="fi-FI" dirty="0" smtClean="0"/>
              <a:t>)</a:t>
            </a:r>
          </a:p>
          <a:p>
            <a:pPr lvl="1"/>
            <a:r>
              <a:rPr lang="fi-FI" dirty="0" err="1" smtClean="0"/>
              <a:t>Hectar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</a:t>
            </a:r>
            <a:r>
              <a:rPr lang="fi-FI" dirty="0" err="1" smtClean="0"/>
              <a:t>subsidies</a:t>
            </a:r>
            <a:r>
              <a:rPr lang="fi-FI" dirty="0" smtClean="0"/>
              <a:t> </a:t>
            </a:r>
            <a:r>
              <a:rPr lang="fi-FI" dirty="0" err="1" smtClean="0"/>
              <a:t>rise</a:t>
            </a:r>
            <a:r>
              <a:rPr lang="fi-FI" dirty="0" smtClean="0"/>
              <a:t> </a:t>
            </a:r>
            <a:r>
              <a:rPr lang="fi-FI" dirty="0" err="1" smtClean="0"/>
              <a:t>prizes</a:t>
            </a:r>
            <a:endParaRPr lang="fi-FI" dirty="0" smtClean="0"/>
          </a:p>
          <a:p>
            <a:r>
              <a:rPr lang="fi-FI" dirty="0" err="1" smtClean="0"/>
              <a:t>Any</a:t>
            </a:r>
            <a:r>
              <a:rPr lang="fi-FI" dirty="0" smtClean="0"/>
              <a:t> </a:t>
            </a:r>
            <a:r>
              <a:rPr lang="fi-FI" dirty="0" err="1" smtClean="0"/>
              <a:t>kind</a:t>
            </a:r>
            <a:r>
              <a:rPr lang="fi-FI" dirty="0" smtClean="0"/>
              <a:t> of </a:t>
            </a:r>
            <a:r>
              <a:rPr lang="fi-FI" dirty="0" err="1" smtClean="0"/>
              <a:t>field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r>
              <a:rPr lang="fi-FI" dirty="0" smtClean="0"/>
              <a:t>, </a:t>
            </a:r>
            <a:r>
              <a:rPr lang="fi-FI" dirty="0" err="1" smtClean="0"/>
              <a:t>especially</a:t>
            </a:r>
            <a:r>
              <a:rPr lang="fi-FI" dirty="0" smtClean="0"/>
              <a:t> for </a:t>
            </a:r>
            <a:r>
              <a:rPr lang="fi-FI" dirty="0" err="1" smtClean="0"/>
              <a:t>livestock</a:t>
            </a:r>
            <a:r>
              <a:rPr lang="fi-FI" dirty="0" smtClean="0"/>
              <a:t> </a:t>
            </a:r>
            <a:r>
              <a:rPr lang="fi-FI" dirty="0" err="1" smtClean="0"/>
              <a:t>farms</a:t>
            </a:r>
            <a:endParaRPr lang="fi-FI" dirty="0" smtClean="0"/>
          </a:p>
          <a:p>
            <a:endParaRPr lang="fi-FI" sz="1000" dirty="0" smtClean="0"/>
          </a:p>
          <a:p>
            <a:r>
              <a:rPr lang="fi-FI" dirty="0" err="1" smtClean="0"/>
              <a:t>Slow</a:t>
            </a:r>
            <a:r>
              <a:rPr lang="fi-FI" dirty="0" smtClean="0"/>
              <a:t> </a:t>
            </a:r>
            <a:r>
              <a:rPr lang="fi-FI" dirty="0" err="1" smtClean="0"/>
              <a:t>return</a:t>
            </a:r>
            <a:r>
              <a:rPr lang="fi-FI" dirty="0" smtClean="0"/>
              <a:t> for </a:t>
            </a:r>
            <a:r>
              <a:rPr lang="fi-FI" dirty="0" err="1" smtClean="0"/>
              <a:t>investment</a:t>
            </a:r>
            <a:endParaRPr lang="fi-FI" dirty="0" smtClean="0"/>
          </a:p>
          <a:p>
            <a:r>
              <a:rPr lang="fi-FI" dirty="0" smtClean="0"/>
              <a:t>No </a:t>
            </a:r>
            <a:r>
              <a:rPr lang="fi-FI" dirty="0" err="1" smtClean="0"/>
              <a:t>incentives</a:t>
            </a:r>
            <a:r>
              <a:rPr lang="fi-FI" dirty="0" smtClean="0"/>
              <a:t> for </a:t>
            </a:r>
            <a:r>
              <a:rPr lang="fi-FI" dirty="0" err="1" smtClean="0"/>
              <a:t>afforestation</a:t>
            </a:r>
            <a:endParaRPr lang="fi-FI" dirty="0" smtClean="0"/>
          </a:p>
          <a:p>
            <a:r>
              <a:rPr lang="fi-FI" dirty="0" smtClean="0"/>
              <a:t>Negative </a:t>
            </a:r>
            <a:r>
              <a:rPr lang="fi-FI" dirty="0" err="1" smtClean="0"/>
              <a:t>experiences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previous</a:t>
            </a:r>
            <a:r>
              <a:rPr lang="fi-FI" dirty="0" smtClean="0"/>
              <a:t> </a:t>
            </a:r>
            <a:r>
              <a:rPr lang="fi-FI" dirty="0" err="1" smtClean="0"/>
              <a:t>afforestation</a:t>
            </a:r>
            <a:r>
              <a:rPr lang="fi-FI" dirty="0" smtClean="0"/>
              <a:t> </a:t>
            </a:r>
            <a:r>
              <a:rPr lang="fi-FI" dirty="0" err="1" smtClean="0"/>
              <a:t>programmes</a:t>
            </a:r>
            <a:endParaRPr lang="fi-FI" dirty="0" smtClean="0"/>
          </a:p>
          <a:p>
            <a:r>
              <a:rPr lang="fi-FI" dirty="0" err="1" smtClean="0"/>
              <a:t>Afforested</a:t>
            </a:r>
            <a:r>
              <a:rPr lang="fi-FI" dirty="0" smtClean="0"/>
              <a:t> </a:t>
            </a:r>
            <a:r>
              <a:rPr lang="fi-FI" dirty="0" err="1" smtClean="0"/>
              <a:t>land</a:t>
            </a:r>
            <a:r>
              <a:rPr lang="fi-FI" dirty="0" smtClean="0"/>
              <a:t> </a:t>
            </a:r>
            <a:r>
              <a:rPr lang="fi-FI" dirty="0" err="1" smtClean="0"/>
              <a:t>cannot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taken</a:t>
            </a:r>
            <a:r>
              <a:rPr lang="fi-FI" dirty="0" smtClean="0"/>
              <a:t> </a:t>
            </a:r>
            <a:r>
              <a:rPr lang="fi-FI" dirty="0" err="1" smtClean="0"/>
              <a:t>back</a:t>
            </a:r>
            <a:r>
              <a:rPr lang="fi-FI" dirty="0" smtClean="0"/>
              <a:t> to food </a:t>
            </a:r>
            <a:r>
              <a:rPr lang="fi-FI" dirty="0" err="1" smtClean="0"/>
              <a:t>production</a:t>
            </a:r>
            <a:r>
              <a:rPr lang="fi-FI" dirty="0" smtClean="0"/>
              <a:t> </a:t>
            </a:r>
            <a:r>
              <a:rPr lang="fi-FI" dirty="0" err="1" smtClean="0"/>
              <a:t>fast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Emotional</a:t>
            </a:r>
            <a:r>
              <a:rPr lang="fi-FI" dirty="0" smtClean="0"/>
              <a:t> </a:t>
            </a:r>
            <a:r>
              <a:rPr lang="fi-FI" dirty="0" err="1" smtClean="0"/>
              <a:t>connection</a:t>
            </a:r>
            <a:r>
              <a:rPr lang="fi-FI" dirty="0" smtClean="0"/>
              <a:t> to the </a:t>
            </a:r>
            <a:r>
              <a:rPr lang="fi-FI" dirty="0" err="1" smtClean="0"/>
              <a:t>farm</a:t>
            </a:r>
            <a:r>
              <a:rPr lang="fi-FI" dirty="0" smtClean="0"/>
              <a:t> </a:t>
            </a:r>
            <a:r>
              <a:rPr lang="fi-FI" dirty="0" err="1" smtClean="0"/>
              <a:t>land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 smtClean="0"/>
              <a:t>Responsibility</a:t>
            </a:r>
            <a:r>
              <a:rPr lang="fi-FI" dirty="0" smtClean="0"/>
              <a:t> to </a:t>
            </a:r>
            <a:r>
              <a:rPr lang="fi-FI" dirty="0" err="1" smtClean="0"/>
              <a:t>keep</a:t>
            </a:r>
            <a:r>
              <a:rPr lang="fi-FI" dirty="0" smtClean="0"/>
              <a:t> </a:t>
            </a:r>
            <a:r>
              <a:rPr lang="fi-FI" dirty="0" err="1" smtClean="0"/>
              <a:t>farm</a:t>
            </a:r>
            <a:r>
              <a:rPr lang="fi-FI" dirty="0" smtClean="0"/>
              <a:t> </a:t>
            </a:r>
            <a:r>
              <a:rPr lang="fi-FI" dirty="0" err="1" smtClean="0"/>
              <a:t>land</a:t>
            </a:r>
            <a:r>
              <a:rPr lang="fi-FI" dirty="0" smtClean="0"/>
              <a:t> in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farming</a:t>
            </a:r>
            <a:r>
              <a:rPr lang="fi-FI" dirty="0" smtClean="0"/>
              <a:t> </a:t>
            </a:r>
            <a:r>
              <a:rPr lang="fi-FI" dirty="0" err="1" smtClean="0"/>
              <a:t>condition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6401"/>
              </p:ext>
            </p:extLst>
          </p:nvPr>
        </p:nvGraphicFramePr>
        <p:xfrm>
          <a:off x="4572000" y="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3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Acceptability</a:t>
            </a:r>
            <a:r>
              <a:rPr lang="fi-FI" dirty="0" smtClean="0"/>
              <a:t> of </a:t>
            </a:r>
            <a:r>
              <a:rPr lang="fi-FI" dirty="0" err="1" smtClean="0"/>
              <a:t>measures</a:t>
            </a:r>
            <a:r>
              <a:rPr lang="fi-FI" dirty="0" smtClean="0"/>
              <a:t> </a:t>
            </a:r>
            <a:r>
              <a:rPr lang="fi-FI" dirty="0" err="1" smtClean="0"/>
              <a:t>targeted</a:t>
            </a:r>
            <a:r>
              <a:rPr lang="fi-FI" dirty="0" smtClean="0"/>
              <a:t> to </a:t>
            </a:r>
            <a:r>
              <a:rPr lang="fi-FI" dirty="0" err="1" smtClean="0"/>
              <a:t>peatlands</a:t>
            </a:r>
            <a:endParaRPr lang="fi-FI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20725" y="4053386"/>
            <a:ext cx="7543800" cy="2142698"/>
          </a:xfrm>
        </p:spPr>
        <p:txBody>
          <a:bodyPr/>
          <a:lstStyle/>
          <a:p>
            <a:r>
              <a:rPr lang="fi-FI" dirty="0" err="1" smtClean="0"/>
              <a:t>Regional</a:t>
            </a:r>
            <a:r>
              <a:rPr lang="fi-FI" dirty="0" smtClean="0"/>
              <a:t> </a:t>
            </a:r>
            <a:r>
              <a:rPr lang="fi-FI" dirty="0" err="1" smtClean="0"/>
              <a:t>issue</a:t>
            </a:r>
            <a:endParaRPr lang="fi-FI" dirty="0" smtClean="0"/>
          </a:p>
          <a:p>
            <a:pPr lvl="1"/>
            <a:r>
              <a:rPr lang="fi-FI" dirty="0" err="1" smtClean="0"/>
              <a:t>Peatlands</a:t>
            </a:r>
            <a:r>
              <a:rPr lang="fi-FI" dirty="0" smtClean="0"/>
              <a:t> </a:t>
            </a:r>
            <a:r>
              <a:rPr lang="fi-FI" dirty="0" err="1" smtClean="0"/>
              <a:t>situated</a:t>
            </a:r>
            <a:r>
              <a:rPr lang="fi-FI" dirty="0" smtClean="0"/>
              <a:t> at </a:t>
            </a:r>
            <a:r>
              <a:rPr lang="fi-FI" dirty="0" err="1" smtClean="0"/>
              <a:t>certain</a:t>
            </a:r>
            <a:r>
              <a:rPr lang="fi-FI" dirty="0" smtClean="0"/>
              <a:t> </a:t>
            </a:r>
            <a:r>
              <a:rPr lang="fi-FI" dirty="0" err="1" smtClean="0"/>
              <a:t>parts</a:t>
            </a:r>
            <a:r>
              <a:rPr lang="fi-FI" dirty="0" smtClean="0"/>
              <a:t> of Finland</a:t>
            </a:r>
          </a:p>
          <a:p>
            <a:pPr lvl="1"/>
            <a:r>
              <a:rPr lang="fi-FI" dirty="0" smtClean="0"/>
              <a:t>Main </a:t>
            </a:r>
            <a:r>
              <a:rPr lang="fi-FI" dirty="0" err="1" smtClean="0"/>
              <a:t>livestock</a:t>
            </a:r>
            <a:r>
              <a:rPr lang="fi-FI" dirty="0" smtClean="0"/>
              <a:t> </a:t>
            </a:r>
            <a:r>
              <a:rPr lang="fi-FI" dirty="0" err="1" smtClean="0"/>
              <a:t>production</a:t>
            </a:r>
            <a:r>
              <a:rPr lang="fi-FI" dirty="0" smtClean="0"/>
              <a:t> </a:t>
            </a:r>
            <a:r>
              <a:rPr lang="fi-FI" dirty="0" err="1" smtClean="0"/>
              <a:t>areas</a:t>
            </a:r>
            <a:endParaRPr lang="fi-FI" dirty="0" smtClean="0"/>
          </a:p>
          <a:p>
            <a:r>
              <a:rPr lang="fi-FI" dirty="0" err="1" smtClean="0"/>
              <a:t>Every</a:t>
            </a:r>
            <a:r>
              <a:rPr lang="fi-FI" dirty="0" smtClean="0"/>
              <a:t> </a:t>
            </a:r>
            <a:r>
              <a:rPr lang="fi-FI" dirty="0" err="1" smtClean="0"/>
              <a:t>hectare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r>
              <a:rPr lang="fi-FI" dirty="0" smtClean="0"/>
              <a:t> for </a:t>
            </a:r>
            <a:r>
              <a:rPr lang="fi-FI" dirty="0" err="1" smtClean="0"/>
              <a:t>feed</a:t>
            </a:r>
            <a:r>
              <a:rPr lang="fi-FI" dirty="0" smtClean="0"/>
              <a:t> </a:t>
            </a:r>
            <a:r>
              <a:rPr lang="fi-FI" dirty="0" err="1" smtClean="0"/>
              <a:t>production</a:t>
            </a:r>
            <a:r>
              <a:rPr lang="fi-FI" dirty="0" smtClean="0"/>
              <a:t> and </a:t>
            </a:r>
            <a:r>
              <a:rPr lang="fi-FI" dirty="0" err="1" smtClean="0"/>
              <a:t>manure</a:t>
            </a:r>
            <a:endParaRPr lang="fi-FI" dirty="0" smtClean="0"/>
          </a:p>
          <a:p>
            <a:r>
              <a:rPr lang="fi-FI" dirty="0" err="1" smtClean="0"/>
              <a:t>Forbitting</a:t>
            </a:r>
            <a:r>
              <a:rPr lang="fi-FI" dirty="0" smtClean="0"/>
              <a:t> </a:t>
            </a:r>
            <a:r>
              <a:rPr lang="fi-FI" dirty="0" err="1" smtClean="0"/>
              <a:t>farming</a:t>
            </a:r>
            <a:r>
              <a:rPr lang="fi-FI" dirty="0" smtClean="0"/>
              <a:t> on </a:t>
            </a:r>
            <a:r>
              <a:rPr lang="fi-FI" dirty="0" err="1" smtClean="0"/>
              <a:t>peatlands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big social </a:t>
            </a:r>
            <a:r>
              <a:rPr lang="fi-FI" dirty="0" err="1" smtClean="0"/>
              <a:t>effects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492971"/>
              </p:ext>
            </p:extLst>
          </p:nvPr>
        </p:nvGraphicFramePr>
        <p:xfrm>
          <a:off x="720725" y="1282890"/>
          <a:ext cx="7781830" cy="253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57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66750"/>
            <a:ext cx="7543800" cy="1038225"/>
          </a:xfrm>
        </p:spPr>
        <p:txBody>
          <a:bodyPr/>
          <a:lstStyle/>
          <a:p>
            <a:r>
              <a:rPr lang="fi-FI" dirty="0" err="1" smtClean="0"/>
              <a:t>Acceptability</a:t>
            </a:r>
            <a:r>
              <a:rPr lang="fi-FI" dirty="0" smtClean="0"/>
              <a:t> of </a:t>
            </a:r>
            <a:r>
              <a:rPr lang="fi-FI" dirty="0" err="1" smtClean="0"/>
              <a:t>certain</a:t>
            </a:r>
            <a:r>
              <a:rPr lang="fi-FI" dirty="0" smtClean="0"/>
              <a:t> </a:t>
            </a:r>
            <a:r>
              <a:rPr lang="fi-FI" dirty="0" err="1" smtClean="0"/>
              <a:t>measures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470247"/>
              </p:ext>
            </p:extLst>
          </p:nvPr>
        </p:nvGraphicFramePr>
        <p:xfrm>
          <a:off x="720725" y="1704975"/>
          <a:ext cx="7543800" cy="441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94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Optimointityökalun vastaanotto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488090"/>
            <a:ext cx="7543800" cy="4418013"/>
          </a:xfrm>
        </p:spPr>
        <p:txBody>
          <a:bodyPr/>
          <a:lstStyle/>
          <a:p>
            <a:r>
              <a:rPr lang="fi-FI" dirty="0" err="1" smtClean="0"/>
              <a:t>Joukkoistamistilaisuus</a:t>
            </a:r>
            <a:endParaRPr lang="fi-FI" dirty="0" smtClean="0"/>
          </a:p>
          <a:p>
            <a:r>
              <a:rPr lang="fi-FI" dirty="0" smtClean="0"/>
              <a:t>Ryhmäkeskustelut 11.12.2017</a:t>
            </a:r>
          </a:p>
          <a:p>
            <a:r>
              <a:rPr lang="fi-FI" dirty="0" smtClean="0"/>
              <a:t>Haastattelut 2018</a:t>
            </a:r>
          </a:p>
          <a:p>
            <a:endParaRPr lang="fi-FI" dirty="0"/>
          </a:p>
          <a:p>
            <a:r>
              <a:rPr lang="fi-FI" dirty="0" smtClean="0"/>
              <a:t>OPAL viljelijät suureksi osaksi optimoineet jo</a:t>
            </a:r>
          </a:p>
          <a:p>
            <a:pPr lvl="1"/>
            <a:r>
              <a:rPr lang="fi-FI" dirty="0" smtClean="0"/>
              <a:t>jos ei, sille on syy</a:t>
            </a:r>
          </a:p>
          <a:p>
            <a:r>
              <a:rPr lang="fi-FI" dirty="0" smtClean="0"/>
              <a:t>Suurin hyöty viljelijälle – herättely</a:t>
            </a:r>
          </a:p>
          <a:p>
            <a:r>
              <a:rPr lang="fi-FI" dirty="0" smtClean="0"/>
              <a:t>Eivät usko viljelijän pidempiaikaiseen käyttöön</a:t>
            </a:r>
          </a:p>
          <a:p>
            <a:r>
              <a:rPr lang="fi-FI" dirty="0" smtClean="0"/>
              <a:t>Laajempi käyttö vaatisi tarkempaa otetta ja jatkuvasti päivittyvää dataa </a:t>
            </a:r>
          </a:p>
          <a:p>
            <a:pPr lvl="1"/>
            <a:r>
              <a:rPr lang="fi-FI" dirty="0" smtClean="0"/>
              <a:t>Erit. sadontuottokyky</a:t>
            </a:r>
          </a:p>
          <a:p>
            <a:r>
              <a:rPr lang="fi-FI" dirty="0" smtClean="0"/>
              <a:t>Hyödyt ehkä neuvojille ja maakaupoissa/vuokrauksessa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20725" y="2758965"/>
            <a:ext cx="718497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879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5F1A6A-883A-D54A-BF09-A52E5AF7E512}" type="datetime1">
              <a:rPr lang="fi-FI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7CDF-9442-4A9E-B1AA-FC0B7CFF58C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098" name="Picture 2" descr="C:\Users\L1272\Documents\OPAL\Viestintä\Logo\opallif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393" y="450939"/>
            <a:ext cx="1124715" cy="5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839" y="1378423"/>
            <a:ext cx="1065270" cy="76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Viestintä - tapahtumat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261241"/>
            <a:ext cx="7543800" cy="4861747"/>
          </a:xfrm>
        </p:spPr>
        <p:txBody>
          <a:bodyPr/>
          <a:lstStyle/>
          <a:p>
            <a:r>
              <a:rPr lang="fi-FI" dirty="0" err="1" smtClean="0"/>
              <a:t>Västankvarn</a:t>
            </a:r>
            <a:r>
              <a:rPr lang="fi-FI" dirty="0" smtClean="0"/>
              <a:t> 6.7.2017</a:t>
            </a:r>
          </a:p>
          <a:p>
            <a:r>
              <a:rPr lang="fi-FI" dirty="0" smtClean="0"/>
              <a:t>Oulun </a:t>
            </a:r>
            <a:r>
              <a:rPr lang="fi-FI" dirty="0" err="1" smtClean="0"/>
              <a:t>dronelento</a:t>
            </a:r>
            <a:r>
              <a:rPr lang="fi-FI" dirty="0" smtClean="0"/>
              <a:t> 19.7.2017</a:t>
            </a:r>
          </a:p>
          <a:p>
            <a:r>
              <a:rPr lang="fi-FI" dirty="0" err="1" smtClean="0"/>
              <a:t>Joukkoistamistyöpaja</a:t>
            </a:r>
            <a:r>
              <a:rPr lang="fi-FI" dirty="0" smtClean="0"/>
              <a:t> 22.8.2017</a:t>
            </a:r>
          </a:p>
          <a:p>
            <a:r>
              <a:rPr lang="fi-FI" dirty="0" smtClean="0"/>
              <a:t>Projektitiimi 28.8.2017</a:t>
            </a:r>
          </a:p>
          <a:p>
            <a:r>
              <a:rPr lang="fi-FI" dirty="0" err="1" smtClean="0"/>
              <a:t>PeltoOptimin</a:t>
            </a:r>
            <a:r>
              <a:rPr lang="fi-FI" dirty="0" smtClean="0"/>
              <a:t> </a:t>
            </a:r>
            <a:r>
              <a:rPr lang="fi-FI" dirty="0" err="1" smtClean="0"/>
              <a:t>julkkarit</a:t>
            </a:r>
            <a:r>
              <a:rPr lang="fi-FI" dirty="0" smtClean="0"/>
              <a:t> 29.9.2018</a:t>
            </a:r>
          </a:p>
          <a:p>
            <a:r>
              <a:rPr lang="fi-FI" dirty="0" err="1" smtClean="0"/>
              <a:t>Tutkijat-viljelijät</a:t>
            </a:r>
            <a:r>
              <a:rPr lang="fi-FI" dirty="0" smtClean="0"/>
              <a:t> –tapaaminen 11.12.2017</a:t>
            </a:r>
          </a:p>
          <a:p>
            <a:r>
              <a:rPr lang="fi-FI" dirty="0" smtClean="0"/>
              <a:t>Puoliväliseminaari 5.2.2018</a:t>
            </a:r>
          </a:p>
          <a:p>
            <a:r>
              <a:rPr lang="fi-FI" dirty="0" err="1" smtClean="0"/>
              <a:t>OPAL-Vilkas</a:t>
            </a:r>
            <a:r>
              <a:rPr lang="fi-FI" dirty="0" smtClean="0"/>
              <a:t> –työpaja 9.4.2018</a:t>
            </a:r>
          </a:p>
          <a:p>
            <a:r>
              <a:rPr lang="fi-FI" dirty="0" smtClean="0"/>
              <a:t>Bryssel 13.4.2018</a:t>
            </a:r>
          </a:p>
          <a:p>
            <a:endParaRPr lang="fi-FI" dirty="0"/>
          </a:p>
          <a:p>
            <a:r>
              <a:rPr lang="fi-FI" dirty="0" smtClean="0"/>
              <a:t>OKRA 4.-7.7.2018</a:t>
            </a:r>
          </a:p>
          <a:p>
            <a:r>
              <a:rPr lang="fi-FI" dirty="0" smtClean="0"/>
              <a:t>Pellonpiennarpäivä syyskuu 2018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23913" y="4792717"/>
            <a:ext cx="718497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:\OPAL-\Tapahtumat\OKRA 6.7.2016\2016-07-06 OKRA\OKRA 0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848" y="3623770"/>
            <a:ext cx="2948150" cy="19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:\OPAL-\Tapahtumat\OKRA 6.7.2016\2016-07-06 OKRA\OKRA 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847" y="1658337"/>
            <a:ext cx="2948150" cy="19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JaanaCee\Bryssel seminaari 13.4.2018\Kuvat\WP_20180413_09_47_00_Pr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848" y="1"/>
            <a:ext cx="2948152" cy="165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0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Näkyvyys tapahtumissa – muista täyttää!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" b="5492"/>
          <a:stretch/>
        </p:blipFill>
        <p:spPr bwMode="auto">
          <a:xfrm>
            <a:off x="217564" y="1470025"/>
            <a:ext cx="8708871" cy="433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25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 </a:t>
            </a:r>
            <a:r>
              <a:rPr lang="en-US" dirty="0"/>
              <a:t>with OPAL pilot farmers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6656" y="1166648"/>
            <a:ext cx="9161892" cy="5313930"/>
            <a:chOff x="226656" y="818856"/>
            <a:chExt cx="9161892" cy="5313930"/>
          </a:xfrm>
        </p:grpSpPr>
        <p:pic>
          <p:nvPicPr>
            <p:cNvPr id="11" name="Picture 10"/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0616" y="1166648"/>
              <a:ext cx="6489372" cy="496613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26656" y="1033297"/>
              <a:ext cx="37826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Ruukki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Mika Räbinä, </a:t>
              </a:r>
              <a:r>
                <a:rPr lang="fi-FI" sz="1400" dirty="0" err="1" smtClean="0"/>
                <a:t>Mankila</a:t>
              </a:r>
              <a:r>
                <a:rPr lang="fi-FI" sz="1400" dirty="0" smtClean="0"/>
                <a:t> </a:t>
              </a:r>
            </a:p>
            <a:p>
              <a:r>
                <a:rPr lang="fi-FI" sz="1400" dirty="0" smtClean="0"/>
                <a:t>     (120: ohra, kaura, siemenperuna)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Antti Mäkinen, Siikajoki (600: lihakarja)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Tuomas Sohlo, Liminka (150: maito)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Ville Pirkola, </a:t>
              </a:r>
              <a:r>
                <a:rPr lang="fi-FI" sz="1400" dirty="0" err="1" smtClean="0"/>
                <a:t>Yppäri</a:t>
              </a:r>
              <a:r>
                <a:rPr lang="fi-FI" sz="1400" dirty="0" smtClean="0"/>
                <a:t> (200: sika)</a:t>
              </a:r>
              <a:endParaRPr lang="fi-FI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76106" y="818856"/>
              <a:ext cx="4012442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Maaninka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Tommi Jauhiainen, Kiuruvesi </a:t>
              </a:r>
            </a:p>
            <a:p>
              <a:r>
                <a:rPr lang="fi-FI" sz="1400" dirty="0" smtClean="0"/>
                <a:t>      (150:  ohra, siemennurmi)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Anne-Mari </a:t>
              </a:r>
              <a:r>
                <a:rPr lang="fi-FI" sz="1400" dirty="0"/>
                <a:t>Heikkinen, Iisalmi </a:t>
              </a:r>
            </a:p>
            <a:p>
              <a:r>
                <a:rPr lang="fi-FI" sz="1400" dirty="0"/>
                <a:t>      (75: ohra, vehnä, rypsi)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Tapani Pylkkönen, </a:t>
              </a:r>
              <a:r>
                <a:rPr lang="fi-FI" sz="1400" dirty="0" err="1" smtClean="0"/>
                <a:t>Pulkonkoski</a:t>
              </a:r>
              <a:r>
                <a:rPr lang="fi-FI" sz="1400" dirty="0"/>
                <a:t> </a:t>
              </a:r>
              <a:r>
                <a:rPr lang="fi-FI" sz="1400" dirty="0" smtClean="0"/>
                <a:t>(80: maito)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Heikki Vartiainen, </a:t>
              </a:r>
              <a:r>
                <a:rPr lang="fi-FI" sz="1400" dirty="0" err="1" smtClean="0"/>
                <a:t>Toivala</a:t>
              </a:r>
              <a:r>
                <a:rPr lang="fi-FI" sz="1400" dirty="0"/>
                <a:t> </a:t>
              </a:r>
              <a:r>
                <a:rPr lang="fi-FI" sz="1400" dirty="0" smtClean="0"/>
                <a:t>(135: maito)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Tiina ja Erkki Korhonen, </a:t>
              </a:r>
              <a:r>
                <a:rPr lang="fi-FI" sz="1400" dirty="0" err="1" smtClean="0"/>
                <a:t>Horontaipale</a:t>
              </a:r>
              <a:endParaRPr lang="fi-FI" sz="1400" dirty="0" smtClean="0"/>
            </a:p>
            <a:p>
              <a:r>
                <a:rPr lang="fi-FI" sz="1400" dirty="0"/>
                <a:t> </a:t>
              </a:r>
              <a:r>
                <a:rPr lang="fi-FI" sz="1400" dirty="0" smtClean="0"/>
                <a:t>     (90: siemennurmi, ohra, kaura, herne)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i-FI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6656" y="2975225"/>
              <a:ext cx="3782630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Area </a:t>
              </a:r>
              <a:r>
                <a:rPr lang="fi-FI" dirty="0" err="1" smtClean="0"/>
                <a:t>around</a:t>
              </a:r>
              <a:r>
                <a:rPr lang="fi-FI" dirty="0" smtClean="0"/>
                <a:t> Jokioinen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Pertti Kuisma, Huittinen (39: sika)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Ville Nurminen, Vesilahti</a:t>
              </a:r>
            </a:p>
            <a:p>
              <a:r>
                <a:rPr lang="fi-FI" sz="1400" dirty="0"/>
                <a:t> </a:t>
              </a:r>
              <a:r>
                <a:rPr lang="fi-FI" sz="1400" dirty="0" smtClean="0"/>
                <a:t>    (150: rapsi, </a:t>
              </a:r>
              <a:r>
                <a:rPr lang="fi-FI" sz="1400" dirty="0" err="1" smtClean="0"/>
                <a:t>mohra</a:t>
              </a:r>
              <a:r>
                <a:rPr lang="fi-FI" sz="1400" dirty="0" smtClean="0"/>
                <a:t>, vehnä, kaura)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Mikko Lindeman, </a:t>
              </a:r>
              <a:r>
                <a:rPr lang="fi-FI" sz="1400" dirty="0" err="1" smtClean="0"/>
                <a:t>Terttilä</a:t>
              </a:r>
              <a:r>
                <a:rPr lang="fi-FI" sz="1400" dirty="0" smtClean="0"/>
                <a:t> </a:t>
              </a:r>
            </a:p>
            <a:p>
              <a:r>
                <a:rPr lang="fi-FI" sz="1400" dirty="0"/>
                <a:t> </a:t>
              </a:r>
              <a:r>
                <a:rPr lang="fi-FI" sz="1400" dirty="0" smtClean="0"/>
                <a:t>     (160: rypsi, vehnä, kumina)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Henry Järä, Huittinen (140: sika)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Simo Toivonen, Urjala</a:t>
              </a:r>
            </a:p>
            <a:p>
              <a:r>
                <a:rPr lang="fi-FI" sz="1400" dirty="0"/>
                <a:t> </a:t>
              </a:r>
              <a:r>
                <a:rPr lang="fi-FI" sz="1400" dirty="0" smtClean="0"/>
                <a:t>     (194: </a:t>
              </a:r>
              <a:r>
                <a:rPr lang="fi-FI" sz="1400" dirty="0" err="1" smtClean="0"/>
                <a:t>kvehnä</a:t>
              </a:r>
              <a:r>
                <a:rPr lang="fi-FI" sz="1400" dirty="0" smtClean="0"/>
                <a:t>, rypsi, </a:t>
              </a:r>
              <a:r>
                <a:rPr lang="fi-FI" sz="1400" dirty="0" err="1" smtClean="0"/>
                <a:t>hpapu</a:t>
              </a:r>
              <a:r>
                <a:rPr lang="fi-FI" sz="1400" dirty="0" smtClean="0"/>
                <a:t>, ohra)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Timo </a:t>
              </a:r>
              <a:r>
                <a:rPr lang="fi-FI" sz="1400" dirty="0" err="1" smtClean="0"/>
                <a:t>Ylieskola</a:t>
              </a:r>
              <a:r>
                <a:rPr lang="fi-FI" sz="1400" dirty="0" smtClean="0"/>
                <a:t>, Ollila</a:t>
              </a:r>
            </a:p>
            <a:p>
              <a:r>
                <a:rPr lang="fi-FI" sz="1400" dirty="0"/>
                <a:t> </a:t>
              </a:r>
              <a:r>
                <a:rPr lang="fi-FI" sz="1400" dirty="0" smtClean="0"/>
                <a:t>     (70: </a:t>
              </a:r>
              <a:r>
                <a:rPr lang="fi-FI" sz="1400" dirty="0" err="1" smtClean="0"/>
                <a:t>svehnä</a:t>
              </a:r>
              <a:r>
                <a:rPr lang="fi-FI" sz="1400" dirty="0" smtClean="0"/>
                <a:t>, </a:t>
              </a:r>
              <a:r>
                <a:rPr lang="fi-FI" sz="1400" dirty="0" err="1" smtClean="0"/>
                <a:t>mohra</a:t>
              </a:r>
              <a:r>
                <a:rPr lang="fi-FI" sz="1400" dirty="0" smtClean="0"/>
                <a:t>, </a:t>
              </a:r>
              <a:r>
                <a:rPr lang="fi-FI" sz="1400" dirty="0" err="1" smtClean="0"/>
                <a:t>sruis</a:t>
              </a:r>
              <a:r>
                <a:rPr lang="fi-FI" sz="1400" dirty="0" smtClean="0"/>
                <a:t>, </a:t>
              </a:r>
              <a:r>
                <a:rPr lang="fi-FI" sz="1400" dirty="0" err="1" smtClean="0"/>
                <a:t>srapsi</a:t>
              </a:r>
              <a:r>
                <a:rPr lang="fi-FI" sz="1400" dirty="0" smtClean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i-FI" sz="14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2510" y="4344831"/>
              <a:ext cx="4976038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Southern </a:t>
              </a:r>
              <a:r>
                <a:rPr lang="fi-FI" dirty="0" err="1" smtClean="0"/>
                <a:t>coast</a:t>
              </a:r>
              <a:endParaRPr lang="fi-FI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Kalevi Kallonen, Kemiönsaari </a:t>
              </a:r>
            </a:p>
            <a:p>
              <a:r>
                <a:rPr lang="fi-FI" sz="1400" dirty="0"/>
                <a:t> </a:t>
              </a:r>
              <a:r>
                <a:rPr lang="fi-FI" sz="1400" dirty="0" smtClean="0"/>
                <a:t>     (190: rypsi, </a:t>
              </a:r>
              <a:r>
                <a:rPr lang="fi-FI" sz="1400" dirty="0" err="1" smtClean="0"/>
                <a:t>sjuurikas</a:t>
              </a:r>
              <a:r>
                <a:rPr lang="fi-FI" sz="1400" dirty="0" smtClean="0"/>
                <a:t>, vehnä ja ohra)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Mika Lehtinen, </a:t>
              </a:r>
              <a:r>
                <a:rPr lang="fi-FI" sz="1400" dirty="0" err="1" smtClean="0"/>
                <a:t>Strömma</a:t>
              </a:r>
              <a:r>
                <a:rPr lang="fi-FI" sz="1400" dirty="0" smtClean="0"/>
                <a:t> (110: </a:t>
              </a:r>
              <a:r>
                <a:rPr lang="fi-FI" sz="1400" dirty="0" err="1" smtClean="0"/>
                <a:t>sjuurikas</a:t>
              </a:r>
              <a:r>
                <a:rPr lang="fi-FI" sz="1400" dirty="0" smtClean="0"/>
                <a:t>, öljykasvit, viljat)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Arto Virtanen, Perniö (70: </a:t>
              </a:r>
              <a:r>
                <a:rPr lang="fi-FI" sz="1400" dirty="0" err="1" smtClean="0"/>
                <a:t>sjuurikas</a:t>
              </a:r>
              <a:r>
                <a:rPr lang="fi-FI" sz="1400" dirty="0" smtClean="0"/>
                <a:t>, siementuotantoa)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Kim Forsman, Inkoo (100: vehnä, herne, rapsi)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400" dirty="0" smtClean="0"/>
                <a:t>Staffan Eliasson, Karjaa (100: ruis, ohra, herne)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9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2018 </a:t>
            </a:r>
            <a:r>
              <a:rPr lang="fi-FI" dirty="0" err="1" smtClean="0"/>
              <a:t>interviews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3419569"/>
            <a:ext cx="5201017" cy="4418013"/>
          </a:xfrm>
        </p:spPr>
        <p:txBody>
          <a:bodyPr/>
          <a:lstStyle/>
          <a:p>
            <a:r>
              <a:rPr lang="fi-FI" dirty="0" smtClean="0"/>
              <a:t>Tilanpidon muutokset ja haasteet</a:t>
            </a:r>
          </a:p>
          <a:p>
            <a:r>
              <a:rPr lang="fi-FI" dirty="0" smtClean="0"/>
              <a:t>Tuleva kasvukausi</a:t>
            </a:r>
          </a:p>
          <a:p>
            <a:r>
              <a:rPr lang="fi-FI" dirty="0" smtClean="0"/>
              <a:t>Tilanpidon tulevaisuus</a:t>
            </a:r>
          </a:p>
          <a:p>
            <a:r>
              <a:rPr lang="fi-FI" dirty="0" smtClean="0"/>
              <a:t>Todennäköinen tulevaisuus</a:t>
            </a:r>
          </a:p>
          <a:p>
            <a:r>
              <a:rPr lang="fi-FI" dirty="0" smtClean="0"/>
              <a:t>Metsitys ja eloperäiset pellot</a:t>
            </a:r>
          </a:p>
          <a:p>
            <a:r>
              <a:rPr lang="fi-FI" dirty="0" smtClean="0"/>
              <a:t>Optimointi</a:t>
            </a:r>
          </a:p>
          <a:p>
            <a:r>
              <a:rPr lang="fi-FI" dirty="0" smtClean="0"/>
              <a:t>Tiedon välitys ja luotettavat tiedon lähteet</a:t>
            </a:r>
            <a:endParaRPr lang="fi-FI" dirty="0" smtClean="0"/>
          </a:p>
          <a:p>
            <a:endParaRPr lang="fi-FI" sz="1600" dirty="0"/>
          </a:p>
        </p:txBody>
      </p:sp>
      <p:pic>
        <p:nvPicPr>
          <p:cNvPr id="3074" name="Picture 2" descr="C:\JaanaCee\Haastattelut 2018\Ville Nurminen 15.3.2018\DSC00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19" y="1"/>
            <a:ext cx="5600782" cy="31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2" y="297815"/>
            <a:ext cx="2413920" cy="243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Farmer</a:t>
            </a:r>
            <a:r>
              <a:rPr lang="fi-FI" dirty="0" smtClean="0"/>
              <a:t> </a:t>
            </a:r>
            <a:r>
              <a:rPr lang="fi-FI" dirty="0" err="1" smtClean="0"/>
              <a:t>survey</a:t>
            </a:r>
            <a:r>
              <a:rPr lang="fi-FI" dirty="0" smtClean="0"/>
              <a:t> 2018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33" y="1321404"/>
            <a:ext cx="7543800" cy="4418013"/>
          </a:xfrm>
        </p:spPr>
        <p:txBody>
          <a:bodyPr/>
          <a:lstStyle/>
          <a:p>
            <a:r>
              <a:rPr lang="fi-FI" sz="1800" dirty="0" err="1" smtClean="0"/>
              <a:t>Sent</a:t>
            </a:r>
            <a:r>
              <a:rPr lang="fi-FI" sz="1800" dirty="0" smtClean="0"/>
              <a:t> via </a:t>
            </a:r>
            <a:r>
              <a:rPr lang="fi-FI" sz="1800" dirty="0" err="1" smtClean="0"/>
              <a:t>email</a:t>
            </a:r>
            <a:r>
              <a:rPr lang="fi-FI" sz="1800" dirty="0" smtClean="0"/>
              <a:t> to 38 000 </a:t>
            </a:r>
            <a:r>
              <a:rPr lang="fi-FI" sz="1800" dirty="0" err="1" smtClean="0"/>
              <a:t>Finnish</a:t>
            </a:r>
            <a:r>
              <a:rPr lang="fi-FI" sz="1800" dirty="0" smtClean="0"/>
              <a:t> </a:t>
            </a:r>
            <a:r>
              <a:rPr lang="fi-FI" sz="1800" dirty="0" err="1" smtClean="0"/>
              <a:t>farmers</a:t>
            </a:r>
            <a:r>
              <a:rPr lang="fi-FI" sz="1800" dirty="0" smtClean="0"/>
              <a:t> </a:t>
            </a:r>
          </a:p>
          <a:p>
            <a:r>
              <a:rPr lang="fi-FI" sz="1800" dirty="0" smtClean="0"/>
              <a:t>4401 </a:t>
            </a:r>
            <a:r>
              <a:rPr lang="fi-FI" sz="1800" dirty="0" err="1" smtClean="0"/>
              <a:t>answers</a:t>
            </a:r>
            <a:r>
              <a:rPr lang="fi-FI" sz="1800" dirty="0" smtClean="0"/>
              <a:t> ~ 12 %</a:t>
            </a:r>
          </a:p>
          <a:p>
            <a:r>
              <a:rPr lang="fi-FI" sz="1800" dirty="0" err="1" smtClean="0"/>
              <a:t>Reasonable</a:t>
            </a:r>
            <a:r>
              <a:rPr lang="fi-FI" sz="1800" dirty="0" smtClean="0"/>
              <a:t> </a:t>
            </a:r>
            <a:r>
              <a:rPr lang="fi-FI" sz="1800" dirty="0" err="1" smtClean="0"/>
              <a:t>representative</a:t>
            </a:r>
            <a:r>
              <a:rPr lang="fi-FI" sz="1800" dirty="0" smtClean="0"/>
              <a:t> </a:t>
            </a:r>
            <a:r>
              <a:rPr lang="fi-FI" sz="1800" dirty="0" err="1" smtClean="0"/>
              <a:t>coverage</a:t>
            </a:r>
            <a:r>
              <a:rPr lang="fi-FI" sz="1800" dirty="0" smtClean="0"/>
              <a:t> </a:t>
            </a:r>
          </a:p>
          <a:p>
            <a:pPr lvl="1"/>
            <a:r>
              <a:rPr lang="fi-FI" sz="1800" dirty="0" smtClean="0"/>
              <a:t>Farm </a:t>
            </a:r>
            <a:r>
              <a:rPr lang="fi-FI" sz="1800" dirty="0" err="1" smtClean="0"/>
              <a:t>size</a:t>
            </a:r>
            <a:r>
              <a:rPr lang="fi-FI" sz="1800" dirty="0" smtClean="0"/>
              <a:t>, </a:t>
            </a:r>
            <a:r>
              <a:rPr lang="fi-FI" sz="1800" dirty="0" err="1" smtClean="0"/>
              <a:t>production</a:t>
            </a:r>
            <a:r>
              <a:rPr lang="fi-FI" sz="1800" dirty="0" smtClean="0"/>
              <a:t> </a:t>
            </a:r>
            <a:r>
              <a:rPr lang="fi-FI" sz="1800" dirty="0" err="1" smtClean="0"/>
              <a:t>line</a:t>
            </a:r>
            <a:r>
              <a:rPr lang="fi-FI" sz="1800" dirty="0" smtClean="0"/>
              <a:t>, </a:t>
            </a:r>
            <a:r>
              <a:rPr lang="fi-FI" sz="1800" dirty="0" err="1" smtClean="0"/>
              <a:t>geographical</a:t>
            </a:r>
            <a:r>
              <a:rPr lang="fi-FI" sz="1800" dirty="0" smtClean="0"/>
              <a:t> </a:t>
            </a:r>
            <a:r>
              <a:rPr lang="fi-FI" sz="1800" dirty="0" err="1" smtClean="0"/>
              <a:t>area</a:t>
            </a:r>
            <a:r>
              <a:rPr lang="fi-FI" sz="1800" dirty="0" smtClean="0"/>
              <a:t>, </a:t>
            </a:r>
            <a:r>
              <a:rPr lang="fi-FI" sz="1800" dirty="0" err="1" smtClean="0"/>
              <a:t>age</a:t>
            </a:r>
            <a:r>
              <a:rPr lang="fi-FI" sz="1800" dirty="0" smtClean="0"/>
              <a:t>, </a:t>
            </a:r>
            <a:r>
              <a:rPr lang="fi-FI" sz="1800" dirty="0" err="1" smtClean="0"/>
              <a:t>conventional/organic</a:t>
            </a:r>
            <a:r>
              <a:rPr lang="fi-FI" sz="1800" dirty="0" smtClean="0"/>
              <a:t>, </a:t>
            </a:r>
            <a:r>
              <a:rPr lang="fi-FI" sz="1800" dirty="0" err="1" smtClean="0"/>
              <a:t>education</a:t>
            </a:r>
            <a:r>
              <a:rPr lang="fi-FI" sz="1800" dirty="0" smtClean="0"/>
              <a:t>(?)</a:t>
            </a:r>
          </a:p>
          <a:p>
            <a:pPr marL="457200" lvl="1" indent="0">
              <a:buNone/>
            </a:pPr>
            <a:endParaRPr lang="fi-FI" sz="1800" dirty="0" smtClean="0"/>
          </a:p>
          <a:p>
            <a:r>
              <a:rPr lang="fi-FI" sz="1800" dirty="0" err="1" smtClean="0"/>
              <a:t>Climate</a:t>
            </a:r>
            <a:r>
              <a:rPr lang="fi-FI" sz="1800" dirty="0" smtClean="0"/>
              <a:t> </a:t>
            </a:r>
            <a:r>
              <a:rPr lang="fi-FI" sz="1800" dirty="0" err="1" smtClean="0"/>
              <a:t>change</a:t>
            </a:r>
            <a:endParaRPr lang="fi-FI" sz="1800" dirty="0" smtClean="0"/>
          </a:p>
          <a:p>
            <a:pPr lvl="1"/>
            <a:r>
              <a:rPr lang="fi-FI" sz="1800" dirty="0" smtClean="0"/>
              <a:t>Personal </a:t>
            </a:r>
            <a:r>
              <a:rPr lang="fi-FI" sz="1800" dirty="0" err="1" smtClean="0"/>
              <a:t>experience</a:t>
            </a:r>
            <a:r>
              <a:rPr lang="fi-FI" sz="1800" dirty="0" smtClean="0"/>
              <a:t> of </a:t>
            </a:r>
            <a:r>
              <a:rPr lang="fi-FI" sz="1800" dirty="0" err="1" smtClean="0"/>
              <a:t>risk</a:t>
            </a:r>
            <a:r>
              <a:rPr lang="fi-FI" sz="1800" dirty="0" smtClean="0"/>
              <a:t>, </a:t>
            </a:r>
            <a:r>
              <a:rPr lang="fi-FI" sz="1800" dirty="0" err="1" smtClean="0"/>
              <a:t>attitude</a:t>
            </a:r>
            <a:r>
              <a:rPr lang="fi-FI" sz="1800" dirty="0" smtClean="0"/>
              <a:t>, </a:t>
            </a:r>
            <a:r>
              <a:rPr lang="fi-FI" sz="1800" dirty="0" err="1" smtClean="0"/>
              <a:t>belief</a:t>
            </a:r>
            <a:r>
              <a:rPr lang="fi-FI" sz="1800" dirty="0" smtClean="0"/>
              <a:t>, </a:t>
            </a:r>
            <a:r>
              <a:rPr lang="fi-FI" sz="1800" dirty="0" err="1" smtClean="0"/>
              <a:t>behavior</a:t>
            </a:r>
            <a:r>
              <a:rPr lang="fi-FI" sz="1800" dirty="0" smtClean="0"/>
              <a:t>, </a:t>
            </a:r>
            <a:r>
              <a:rPr lang="fi-FI" sz="1800" dirty="0" err="1" smtClean="0"/>
              <a:t>awareness</a:t>
            </a:r>
            <a:r>
              <a:rPr lang="fi-FI" sz="1800" dirty="0" smtClean="0"/>
              <a:t> of </a:t>
            </a:r>
            <a:r>
              <a:rPr lang="fi-FI" sz="1800" dirty="0" err="1" smtClean="0"/>
              <a:t>consequences</a:t>
            </a:r>
            <a:r>
              <a:rPr lang="fi-FI" sz="1800" dirty="0" smtClean="0"/>
              <a:t>, </a:t>
            </a:r>
            <a:r>
              <a:rPr lang="fi-FI" sz="1800" dirty="0" err="1" smtClean="0"/>
              <a:t>knowledge</a:t>
            </a:r>
            <a:r>
              <a:rPr lang="fi-FI" sz="1800" dirty="0" smtClean="0"/>
              <a:t>, </a:t>
            </a:r>
            <a:r>
              <a:rPr lang="fi-FI" sz="1800" dirty="0" err="1" smtClean="0"/>
              <a:t>personal</a:t>
            </a:r>
            <a:r>
              <a:rPr lang="fi-FI" sz="1800" dirty="0" smtClean="0"/>
              <a:t> </a:t>
            </a:r>
            <a:r>
              <a:rPr lang="fi-FI" sz="1800" dirty="0" err="1" smtClean="0"/>
              <a:t>norms</a:t>
            </a:r>
            <a:r>
              <a:rPr lang="fi-FI" sz="1800" dirty="0" smtClean="0"/>
              <a:t>, </a:t>
            </a:r>
            <a:r>
              <a:rPr lang="fi-FI" sz="1800" dirty="0" err="1" smtClean="0"/>
              <a:t>responsibility</a:t>
            </a:r>
            <a:r>
              <a:rPr lang="fi-FI" sz="1800" dirty="0" smtClean="0"/>
              <a:t>, </a:t>
            </a:r>
            <a:r>
              <a:rPr lang="fi-FI" sz="1800" dirty="0" err="1" smtClean="0"/>
              <a:t>trust</a:t>
            </a:r>
            <a:r>
              <a:rPr lang="fi-FI" sz="1800" dirty="0" smtClean="0"/>
              <a:t> for </a:t>
            </a:r>
            <a:r>
              <a:rPr lang="fi-FI" sz="1800" dirty="0" err="1" smtClean="0"/>
              <a:t>knowledge</a:t>
            </a:r>
            <a:r>
              <a:rPr lang="fi-FI" sz="1800" dirty="0" smtClean="0"/>
              <a:t> </a:t>
            </a:r>
            <a:r>
              <a:rPr lang="fi-FI" sz="1800" dirty="0" err="1" smtClean="0"/>
              <a:t>providers</a:t>
            </a:r>
            <a:endParaRPr lang="fi-FI" sz="1800" dirty="0" smtClean="0"/>
          </a:p>
          <a:p>
            <a:r>
              <a:rPr lang="fi-FI" sz="1800" dirty="0" err="1" smtClean="0"/>
              <a:t>Farming</a:t>
            </a:r>
            <a:r>
              <a:rPr lang="fi-FI" sz="1800" dirty="0" smtClean="0"/>
              <a:t> </a:t>
            </a:r>
            <a:r>
              <a:rPr lang="fi-FI" sz="1800" dirty="0" err="1" smtClean="0"/>
              <a:t>practises</a:t>
            </a:r>
            <a:endParaRPr lang="fi-FI" sz="1800" dirty="0" smtClean="0"/>
          </a:p>
          <a:p>
            <a:r>
              <a:rPr lang="fi-FI" sz="1800" dirty="0" err="1" smtClean="0"/>
              <a:t>Values</a:t>
            </a:r>
            <a:endParaRPr lang="fi-FI" sz="1800" dirty="0" smtClean="0"/>
          </a:p>
          <a:p>
            <a:r>
              <a:rPr lang="fi-FI" sz="1800" dirty="0" smtClean="0"/>
              <a:t>Future </a:t>
            </a:r>
            <a:r>
              <a:rPr lang="fi-FI" sz="1800" dirty="0" err="1" smtClean="0"/>
              <a:t>views</a:t>
            </a:r>
            <a:endParaRPr lang="fi-FI" sz="1800" dirty="0"/>
          </a:p>
          <a:p>
            <a:pPr lvl="1"/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5833" t="51778" r="17361" b="13334"/>
          <a:stretch/>
        </p:blipFill>
        <p:spPr bwMode="auto">
          <a:xfrm>
            <a:off x="3630305" y="4735773"/>
            <a:ext cx="5513696" cy="1957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99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041032"/>
              </p:ext>
            </p:extLst>
          </p:nvPr>
        </p:nvGraphicFramePr>
        <p:xfrm>
          <a:off x="310083" y="805217"/>
          <a:ext cx="4261918" cy="253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438516"/>
              </p:ext>
            </p:extLst>
          </p:nvPr>
        </p:nvGraphicFramePr>
        <p:xfrm>
          <a:off x="409433" y="35796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458391"/>
              </p:ext>
            </p:extLst>
          </p:nvPr>
        </p:nvGraphicFramePr>
        <p:xfrm>
          <a:off x="4831306" y="925878"/>
          <a:ext cx="3946581" cy="219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089874"/>
              </p:ext>
            </p:extLst>
          </p:nvPr>
        </p:nvGraphicFramePr>
        <p:xfrm>
          <a:off x="5181600" y="3908015"/>
          <a:ext cx="3214255" cy="1738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31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Climate</a:t>
            </a:r>
            <a:r>
              <a:rPr lang="fi-FI" dirty="0"/>
              <a:t> </a:t>
            </a:r>
            <a:r>
              <a:rPr lang="fi-FI" dirty="0" err="1" smtClean="0"/>
              <a:t>scepticism</a:t>
            </a:r>
            <a:r>
              <a:rPr lang="fi-FI" dirty="0" smtClean="0"/>
              <a:t> </a:t>
            </a:r>
            <a:r>
              <a:rPr lang="fi-FI" dirty="0" err="1" smtClean="0"/>
              <a:t>still</a:t>
            </a:r>
            <a:r>
              <a:rPr lang="fi-FI" dirty="0" smtClean="0"/>
              <a:t> </a:t>
            </a:r>
            <a:r>
              <a:rPr lang="fi-FI" dirty="0" err="1" smtClean="0"/>
              <a:t>persist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363781"/>
            <a:ext cx="7543800" cy="4418013"/>
          </a:xfrm>
        </p:spPr>
        <p:txBody>
          <a:bodyPr/>
          <a:lstStyle/>
          <a:p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as a </a:t>
            </a:r>
            <a:r>
              <a:rPr lang="fi-FI" dirty="0" err="1" smtClean="0"/>
              <a:t>natural</a:t>
            </a:r>
            <a:r>
              <a:rPr lang="fi-FI" dirty="0" smtClean="0"/>
              <a:t> </a:t>
            </a:r>
            <a:r>
              <a:rPr lang="fi-FI" dirty="0" err="1" smtClean="0"/>
              <a:t>phenomena</a:t>
            </a:r>
            <a:endParaRPr lang="fi-FI" dirty="0" smtClean="0"/>
          </a:p>
          <a:p>
            <a:pPr lvl="1"/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always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constant</a:t>
            </a:r>
            <a:r>
              <a:rPr lang="fi-FI" dirty="0" smtClean="0"/>
              <a:t> for </a:t>
            </a:r>
            <a:r>
              <a:rPr lang="fi-FI" dirty="0" err="1" smtClean="0"/>
              <a:t>farmers</a:t>
            </a:r>
            <a:endParaRPr lang="fi-FI" dirty="0" smtClean="0"/>
          </a:p>
          <a:p>
            <a:pPr lvl="1"/>
            <a:r>
              <a:rPr lang="fi-FI" dirty="0" smtClean="0"/>
              <a:t>Outside </a:t>
            </a:r>
            <a:r>
              <a:rPr lang="fi-FI" dirty="0" err="1" smtClean="0"/>
              <a:t>human</a:t>
            </a:r>
            <a:r>
              <a:rPr lang="fi-FI" dirty="0" smtClean="0"/>
              <a:t> </a:t>
            </a:r>
            <a:r>
              <a:rPr lang="fi-FI" dirty="0" err="1" smtClean="0"/>
              <a:t>influence</a:t>
            </a:r>
            <a:endParaRPr lang="fi-FI" dirty="0" smtClean="0"/>
          </a:p>
          <a:p>
            <a:pPr lvl="1"/>
            <a:r>
              <a:rPr lang="fi-FI" dirty="0" smtClean="0"/>
              <a:t>No action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the </a:t>
            </a:r>
            <a:r>
              <a:rPr lang="fi-FI" dirty="0" err="1" smtClean="0"/>
              <a:t>course</a:t>
            </a:r>
            <a:endParaRPr lang="fi-FI" dirty="0" smtClean="0"/>
          </a:p>
          <a:p>
            <a:pPr lvl="1"/>
            <a:r>
              <a:rPr lang="fi-FI" dirty="0" err="1" smtClean="0"/>
              <a:t>Mitigation</a:t>
            </a:r>
            <a:r>
              <a:rPr lang="fi-FI" dirty="0" smtClean="0"/>
              <a:t> action </a:t>
            </a:r>
            <a:r>
              <a:rPr lang="fi-FI" dirty="0" err="1" smtClean="0"/>
              <a:t>difficult</a:t>
            </a:r>
            <a:r>
              <a:rPr lang="fi-FI" dirty="0" smtClean="0"/>
              <a:t> to </a:t>
            </a:r>
            <a:r>
              <a:rPr lang="fi-FI" dirty="0" err="1" smtClean="0"/>
              <a:t>accept</a:t>
            </a:r>
            <a:endParaRPr lang="fi-FI" dirty="0" smtClean="0"/>
          </a:p>
          <a:p>
            <a:pPr lvl="1"/>
            <a:r>
              <a:rPr lang="fi-FI" dirty="0" err="1" smtClean="0"/>
              <a:t>Adaptation</a:t>
            </a:r>
            <a:r>
              <a:rPr lang="fi-FI" dirty="0" smtClean="0"/>
              <a:t> action </a:t>
            </a:r>
            <a:r>
              <a:rPr lang="fi-FI" dirty="0" err="1" smtClean="0"/>
              <a:t>highly</a:t>
            </a:r>
            <a:r>
              <a:rPr lang="fi-FI" dirty="0" smtClean="0"/>
              <a:t> </a:t>
            </a:r>
            <a:r>
              <a:rPr lang="fi-FI" dirty="0" err="1" smtClean="0"/>
              <a:t>accepted</a:t>
            </a:r>
            <a:r>
              <a:rPr lang="fi-FI" dirty="0" smtClean="0"/>
              <a:t> and </a:t>
            </a:r>
            <a:r>
              <a:rPr lang="fi-FI" dirty="0" err="1" smtClean="0"/>
              <a:t>seen</a:t>
            </a:r>
            <a:r>
              <a:rPr lang="fi-FI" dirty="0" smtClean="0"/>
              <a:t> </a:t>
            </a:r>
            <a:r>
              <a:rPr lang="fi-FI" dirty="0" err="1" smtClean="0"/>
              <a:t>necessary</a:t>
            </a:r>
            <a:endParaRPr lang="fi-FI" dirty="0" smtClean="0"/>
          </a:p>
          <a:p>
            <a:pPr lvl="1"/>
            <a:endParaRPr lang="fi-FI" dirty="0"/>
          </a:p>
          <a:p>
            <a:pPr lvl="8"/>
            <a:r>
              <a:rPr lang="fi-FI" dirty="0" err="1" smtClean="0"/>
              <a:t>Attitudes</a:t>
            </a:r>
            <a:r>
              <a:rPr lang="fi-FI" dirty="0" smtClean="0"/>
              <a:t> </a:t>
            </a:r>
            <a:r>
              <a:rPr lang="fi-FI" dirty="0" err="1" smtClean="0"/>
              <a:t>over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dirty="0" smtClean="0"/>
              <a:t> </a:t>
            </a:r>
          </a:p>
          <a:p>
            <a:pPr lvl="8"/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dirty="0" smtClean="0"/>
              <a:t> </a:t>
            </a:r>
            <a:r>
              <a:rPr lang="fi-FI" dirty="0" err="1" smtClean="0"/>
              <a:t>controversial</a:t>
            </a:r>
            <a:r>
              <a:rPr lang="fi-FI" dirty="0" smtClean="0"/>
              <a:t> and </a:t>
            </a:r>
            <a:r>
              <a:rPr lang="fi-FI" dirty="0" err="1" smtClean="0"/>
              <a:t>difficult</a:t>
            </a:r>
            <a:r>
              <a:rPr lang="fi-FI" dirty="0" smtClean="0"/>
              <a:t> to </a:t>
            </a:r>
            <a:r>
              <a:rPr lang="fi-FI" dirty="0" err="1" smtClean="0"/>
              <a:t>understand</a:t>
            </a:r>
            <a:endParaRPr lang="fi-FI" dirty="0" smtClean="0"/>
          </a:p>
          <a:p>
            <a:pPr lvl="8"/>
            <a:r>
              <a:rPr lang="fi-FI" dirty="0" err="1" smtClean="0"/>
              <a:t>What</a:t>
            </a:r>
            <a:r>
              <a:rPr lang="fi-FI" dirty="0" smtClean="0"/>
              <a:t> is the ”</a:t>
            </a:r>
            <a:r>
              <a:rPr lang="fi-FI" dirty="0" err="1" smtClean="0"/>
              <a:t>truth</a:t>
            </a:r>
            <a:r>
              <a:rPr lang="fi-FI" dirty="0" smtClean="0"/>
              <a:t>”?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80433"/>
              </p:ext>
            </p:extLst>
          </p:nvPr>
        </p:nvGraphicFramePr>
        <p:xfrm>
          <a:off x="0" y="3792655"/>
          <a:ext cx="4817660" cy="269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41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123990"/>
              </p:ext>
            </p:extLst>
          </p:nvPr>
        </p:nvGraphicFramePr>
        <p:xfrm>
          <a:off x="436728" y="1187356"/>
          <a:ext cx="8325135" cy="493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farmers</a:t>
            </a:r>
            <a:r>
              <a:rPr lang="fi-FI" dirty="0" smtClean="0"/>
              <a:t> </a:t>
            </a:r>
            <a:r>
              <a:rPr lang="fi-FI" dirty="0" err="1" smtClean="0"/>
              <a:t>see</a:t>
            </a:r>
            <a:r>
              <a:rPr lang="fi-FI" dirty="0" smtClean="0"/>
              <a:t> </a:t>
            </a:r>
            <a:r>
              <a:rPr lang="fi-FI" dirty="0" err="1" smtClean="0"/>
              <a:t>risks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benefits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D93D5-5057-43E2-A8A3-6D9025FE269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3A408C-A16B-472B-A441-76BBDE9CA92D}" type="datetime1">
              <a:rPr lang="fi-FI" smtClean="0"/>
              <a:pPr>
                <a:defRPr/>
              </a:pPr>
              <a:t>27.4.2018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58196">
  <a:themeElements>
    <a:clrScheme name="Luke">
      <a:dk1>
        <a:srgbClr val="54585A"/>
      </a:dk1>
      <a:lt1>
        <a:sysClr val="window" lastClr="FFFFFF"/>
      </a:lt1>
      <a:dk2>
        <a:srgbClr val="1F497D"/>
      </a:dk2>
      <a:lt2>
        <a:srgbClr val="EEECE1"/>
      </a:lt2>
      <a:accent1>
        <a:srgbClr val="FF8200"/>
      </a:accent1>
      <a:accent2>
        <a:srgbClr val="00B5E2"/>
      </a:accent2>
      <a:accent3>
        <a:srgbClr val="54585A"/>
      </a:accent3>
      <a:accent4>
        <a:srgbClr val="78BE20"/>
      </a:accent4>
      <a:accent5>
        <a:srgbClr val="E10098"/>
      </a:accent5>
      <a:accent6>
        <a:srgbClr val="0033A0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358196</Template>
  <TotalTime>2509</TotalTime>
  <Words>686</Words>
  <Application>Microsoft Office PowerPoint</Application>
  <PresentationFormat>On-screen Show (4:3)</PresentationFormat>
  <Paragraphs>152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358196</vt:lpstr>
      <vt:lpstr>OPAL-Life  stakeholder participation WP C4 social acceptability;  WP E1 communication and dissemination</vt:lpstr>
      <vt:lpstr>Viestintä - tapahtumat</vt:lpstr>
      <vt:lpstr>Näkyvyys tapahtumissa – muista täyttää!</vt:lpstr>
      <vt:lpstr>Interviews with OPAL pilot farmers </vt:lpstr>
      <vt:lpstr>2018 interviews</vt:lpstr>
      <vt:lpstr>Farmer survey 2018</vt:lpstr>
      <vt:lpstr>PowerPoint Presentation</vt:lpstr>
      <vt:lpstr>Climate scepticism still persist</vt:lpstr>
      <vt:lpstr>Do farmers see risks or benefits?</vt:lpstr>
      <vt:lpstr>Who should act?</vt:lpstr>
      <vt:lpstr>Do my actions have an impact?</vt:lpstr>
      <vt:lpstr>Acceptability of afforestation measures</vt:lpstr>
      <vt:lpstr>Why afforestations opinions diverge?</vt:lpstr>
      <vt:lpstr>Acceptability of measures targeted to peatlands</vt:lpstr>
      <vt:lpstr>Acceptability of certain measures</vt:lpstr>
      <vt:lpstr>Optimointityökalun vastaanotto</vt:lpstr>
      <vt:lpstr>PowerPoint Presentation</vt:lpstr>
    </vt:vector>
  </TitlesOfParts>
  <Company>LUKE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Pääotsikko</dc:title>
  <dc:creator>Sorvali Jaana (Luke)</dc:creator>
  <cp:lastModifiedBy>Sorvali Jaana (Luke)</cp:lastModifiedBy>
  <cp:revision>315</cp:revision>
  <dcterms:created xsi:type="dcterms:W3CDTF">2015-11-11T14:30:43Z</dcterms:created>
  <dcterms:modified xsi:type="dcterms:W3CDTF">2018-04-27T10:40:28Z</dcterms:modified>
</cp:coreProperties>
</file>