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327" r:id="rId3"/>
    <p:sldId id="278" r:id="rId4"/>
    <p:sldId id="303" r:id="rId5"/>
    <p:sldId id="279" r:id="rId6"/>
    <p:sldId id="291" r:id="rId7"/>
    <p:sldId id="298" r:id="rId8"/>
    <p:sldId id="316" r:id="rId9"/>
  </p:sldIdLst>
  <p:sldSz cx="9144000" cy="6858000" type="screen4x3"/>
  <p:notesSz cx="6742113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7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  <a:srgbClr val="740000"/>
    <a:srgbClr val="00863D"/>
    <a:srgbClr val="009A00"/>
    <a:srgbClr val="006400"/>
    <a:srgbClr val="FF9900"/>
    <a:srgbClr val="8E0000"/>
    <a:srgbClr val="F2F2F2"/>
    <a:srgbClr val="979B9E"/>
    <a:srgbClr val="78B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7" autoAdjust="0"/>
    <p:restoredTop sz="94605" autoAdjust="0"/>
  </p:normalViewPr>
  <p:slideViewPr>
    <p:cSldViewPr snapToGrid="0" snapToObjects="1">
      <p:cViewPr varScale="1">
        <p:scale>
          <a:sx n="63" d="100"/>
          <a:sy n="63" d="100"/>
        </p:scale>
        <p:origin x="1685" y="58"/>
      </p:cViewPr>
      <p:guideLst>
        <p:guide orient="horz" pos="3627"/>
        <p:guide pos="3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E9FC5A-0746-47C6-8C65-2539C4358F44}" type="datetimeFigureOut">
              <a:rPr lang="en-US"/>
              <a:pPr>
                <a:defRPr/>
              </a:pPr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294B74-AA6C-4461-8936-5EBA20365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94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7E4F15-A485-4EC3-A386-8513F02D0C37}" type="datetimeFigureOut">
              <a:rPr lang="en-US"/>
              <a:pPr>
                <a:defRPr/>
              </a:pPr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9D0533-85FE-4295-B056-A766E1E69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24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UKE_kupla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9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5.9.2018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65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9462" y="1675182"/>
            <a:ext cx="4854684" cy="438188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20724" y="1675182"/>
            <a:ext cx="2512593" cy="438188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2A80A1D-0D16-44AC-916C-020B80268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292DB85-BD78-4C49-85CB-2AF19122BE30}" type="datetime1">
              <a:rPr lang="fi-FI"/>
              <a:pPr>
                <a:defRPr/>
              </a:pPr>
              <a:t>5.9.2018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6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UK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937A1AD-9024-4B44-8244-F91975300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C481155-0EBE-4C22-8A13-56C368A95E93}" type="datetime1">
              <a:rPr lang="fi-FI"/>
              <a:pPr>
                <a:defRPr/>
              </a:pPr>
              <a:t>5.9.2018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6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831BC28-0A8C-4F45-936D-FCE9876DF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4DD9DF4-C91B-49BD-91A2-D078624EBDC4}" type="datetime1">
              <a:rPr lang="fi-FI"/>
              <a:pPr>
                <a:defRPr/>
              </a:pPr>
              <a:t>5.9.2018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70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9" descr="Luke_FI_virall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1906588"/>
            <a:ext cx="3262312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CAB04AE-9B21-4194-9CDB-888104CE2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62F654A-CA97-4069-8AF3-172B61E50275}" type="datetime1">
              <a:rPr lang="fi-FI"/>
              <a:pPr>
                <a:defRPr/>
              </a:pPr>
              <a:t>5.9.2018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4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2413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709613" y="844550"/>
            <a:ext cx="59896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/>
              <a:t>Kiitos!</a:t>
            </a:r>
          </a:p>
        </p:txBody>
      </p:sp>
      <p:pic>
        <p:nvPicPr>
          <p:cNvPr id="9" name="Picture 5" descr="Luke_FI_virall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42" y="5317588"/>
            <a:ext cx="1650046" cy="134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8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5.9.2018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386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9262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828675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5.9.2018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419850"/>
            <a:ext cx="3119438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6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3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9262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828675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5.9.2018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419850"/>
            <a:ext cx="3119438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8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9262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828675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5.9.2018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419850"/>
            <a:ext cx="3119438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65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4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9262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828675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5.9.2018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419850"/>
            <a:ext cx="3119438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67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9262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0" y="6419850"/>
            <a:ext cx="828675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5.9.2018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43025" y="6419850"/>
            <a:ext cx="3119438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17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UKE_kupla_orang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9"/>
          <p:cNvSpPr txBox="1">
            <a:spLocks noChangeArrowheads="1"/>
          </p:cNvSpPr>
          <p:nvPr userDrawn="1"/>
        </p:nvSpPr>
        <p:spPr bwMode="auto">
          <a:xfrm>
            <a:off x="5797550" y="6440488"/>
            <a:ext cx="167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1982" y="845027"/>
            <a:ext cx="6427326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5.9.2018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00" y="5760000"/>
            <a:ext cx="1224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94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K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595F7A0-B1BC-49C5-B96E-2E527968A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E948F04-9F99-4818-A695-679B8EF17C98}" type="datetime1">
              <a:rPr lang="fi-FI"/>
              <a:pPr>
                <a:defRPr/>
              </a:pPr>
              <a:t>5.9.2018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2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UK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689811"/>
            <a:ext cx="3775800" cy="436725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9811"/>
            <a:ext cx="3615946" cy="436725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3913" y="6419850"/>
            <a:ext cx="447675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296FC99-62BC-4FD6-91C5-E0F368A1B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7265C59-F197-43D7-B116-186ED066248B}" type="datetime1">
              <a:rPr lang="fi-FI"/>
              <a:pPr>
                <a:defRPr/>
              </a:pPr>
              <a:t>5.9.2018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6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1704975"/>
            <a:ext cx="75438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20725" y="431800"/>
            <a:ext cx="7543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0" y="6419850"/>
            <a:ext cx="1128713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2AAED01-D84A-4DED-9C75-BDB283C7AE3B}" type="datetime1">
              <a:rPr lang="fi-FI"/>
              <a:pPr>
                <a:defRPr/>
              </a:pPr>
              <a:t>5.9.2018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419850"/>
            <a:ext cx="3119438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3913" y="6419850"/>
            <a:ext cx="449262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5210350-72D7-4E1F-88CE-C802F25CF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20725" y="6437313"/>
            <a:ext cx="0" cy="431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kstikehys 8"/>
          <p:cNvSpPr txBox="1">
            <a:spLocks noChangeArrowheads="1"/>
          </p:cNvSpPr>
          <p:nvPr/>
        </p:nvSpPr>
        <p:spPr bwMode="auto">
          <a:xfrm>
            <a:off x="5764213" y="6443703"/>
            <a:ext cx="1770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rgbClr val="979B9E"/>
                </a:solidFill>
              </a:rPr>
              <a:t>© Luonnonvarakeskus</a:t>
            </a:r>
          </a:p>
        </p:txBody>
      </p:sp>
      <p:pic>
        <p:nvPicPr>
          <p:cNvPr id="14" name="Picture 5" descr="Luke_FI_virall_RGB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5759450"/>
            <a:ext cx="1230155" cy="100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4" r:id="rId3"/>
    <p:sldLayoutId id="2147483842" r:id="rId4"/>
    <p:sldLayoutId id="2147483841" r:id="rId5"/>
    <p:sldLayoutId id="2147483865" r:id="rId6"/>
    <p:sldLayoutId id="2147483861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66" r:id="rId15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471982" y="2819526"/>
            <a:ext cx="6015892" cy="1212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/>
              <a:t>PeltoOptimi-</a:t>
            </a:r>
            <a:r>
              <a:rPr lang="fi-FI" dirty="0"/>
              <a:t> ja </a:t>
            </a:r>
            <a:r>
              <a:rPr lang="fi-FI" dirty="0" err="1"/>
              <a:t>OPAL-Life</a:t>
            </a:r>
            <a:r>
              <a:rPr lang="fi-FI" dirty="0"/>
              <a:t> -hankkeet</a:t>
            </a:r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fi-FI" b="1" dirty="0"/>
              <a:t>Pellon käytön optimointi </a:t>
            </a:r>
            <a:r>
              <a:rPr lang="fi-FI" sz="2800" b="1" dirty="0"/>
              <a:t>Työkalu viljelysuunnittelun apuna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5E8EBEC-8FC8-4C18-AB9D-0BCFBF362E23}" type="datetime1">
              <a:rPr lang="fi-FI" smtClean="0"/>
              <a:pPr>
                <a:defRPr/>
              </a:pPr>
              <a:t>5.9.2018</a:t>
            </a:fld>
            <a:endParaRPr lang="en-US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9" y="4415616"/>
            <a:ext cx="1992234" cy="9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5F7A0-B1BC-49C5-B96E-2E527968A3A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E948F04-9F99-4818-A695-679B8EF17C98}" type="datetime1">
              <a:rPr lang="fi-FI" smtClean="0"/>
              <a:pPr>
                <a:defRPr/>
              </a:pPr>
              <a:t>5.9.2018</a:t>
            </a:fld>
            <a:endParaRPr lang="en-US" dirty="0"/>
          </a:p>
        </p:txBody>
      </p:sp>
      <p:grpSp>
        <p:nvGrpSpPr>
          <p:cNvPr id="7" name="Ryhmä 6"/>
          <p:cNvGrpSpPr/>
          <p:nvPr/>
        </p:nvGrpSpPr>
        <p:grpSpPr>
          <a:xfrm>
            <a:off x="1113297" y="1368361"/>
            <a:ext cx="7224253" cy="4575810"/>
            <a:chOff x="1113297" y="1368361"/>
            <a:chExt cx="7224253" cy="4575810"/>
          </a:xfrm>
        </p:grpSpPr>
        <p:grpSp>
          <p:nvGrpSpPr>
            <p:cNvPr id="8" name="Ryhmä 7"/>
            <p:cNvGrpSpPr/>
            <p:nvPr/>
          </p:nvGrpSpPr>
          <p:grpSpPr>
            <a:xfrm>
              <a:off x="1113297" y="1368361"/>
              <a:ext cx="7148053" cy="4575810"/>
              <a:chOff x="142463" y="53657"/>
              <a:chExt cx="9168911" cy="6518593"/>
            </a:xfrm>
          </p:grpSpPr>
          <p:sp>
            <p:nvSpPr>
              <p:cNvPr id="16" name="Viisikulmio 15"/>
              <p:cNvSpPr/>
              <p:nvPr/>
            </p:nvSpPr>
            <p:spPr>
              <a:xfrm flipH="1" flipV="1">
                <a:off x="142463" y="4494359"/>
                <a:ext cx="4320000" cy="1512000"/>
              </a:xfrm>
              <a:prstGeom prst="homePlate">
                <a:avLst/>
              </a:prstGeom>
              <a:solidFill>
                <a:srgbClr val="78BE2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17" name="Viisikulmio 16"/>
              <p:cNvSpPr/>
              <p:nvPr/>
            </p:nvSpPr>
            <p:spPr>
              <a:xfrm>
                <a:off x="4656406" y="2851550"/>
                <a:ext cx="4654968" cy="1512000"/>
              </a:xfrm>
              <a:prstGeom prst="homePlat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18" name="Viisikulmio 17"/>
              <p:cNvSpPr/>
              <p:nvPr/>
            </p:nvSpPr>
            <p:spPr>
              <a:xfrm flipH="1" flipV="1">
                <a:off x="157703" y="2418206"/>
                <a:ext cx="4320000" cy="1512000"/>
              </a:xfrm>
              <a:prstGeom prst="homePlate">
                <a:avLst/>
              </a:prstGeom>
              <a:solidFill>
                <a:srgbClr val="78BE2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Viisikulmio 18"/>
              <p:cNvSpPr/>
              <p:nvPr/>
            </p:nvSpPr>
            <p:spPr>
              <a:xfrm flipH="1" flipV="1">
                <a:off x="157703" y="388926"/>
                <a:ext cx="4320000" cy="1512000"/>
              </a:xfrm>
              <a:prstGeom prst="homePlate">
                <a:avLst/>
              </a:prstGeom>
              <a:solidFill>
                <a:srgbClr val="78BE2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AutoShape 8" descr="Kuvahaun tulos haulle karhu"/>
              <p:cNvSpPr>
                <a:spLocks noChangeAspect="1" noChangeArrowheads="1"/>
              </p:cNvSpPr>
              <p:nvPr/>
            </p:nvSpPr>
            <p:spPr bwMode="auto">
              <a:xfrm>
                <a:off x="351888" y="53657"/>
                <a:ext cx="304800" cy="30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 dirty="0"/>
              </a:p>
            </p:txBody>
          </p:sp>
          <p:sp>
            <p:nvSpPr>
              <p:cNvPr id="21" name="Viisikulmio 20"/>
              <p:cNvSpPr/>
              <p:nvPr/>
            </p:nvSpPr>
            <p:spPr>
              <a:xfrm>
                <a:off x="4656406" y="871762"/>
                <a:ext cx="4654968" cy="1512000"/>
              </a:xfrm>
              <a:prstGeom prst="homePlat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2" name="Suora nuoliyhdysviiva 21"/>
              <p:cNvCxnSpPr/>
              <p:nvPr/>
            </p:nvCxnSpPr>
            <p:spPr>
              <a:xfrm flipV="1">
                <a:off x="4554059" y="160337"/>
                <a:ext cx="0" cy="6411913"/>
              </a:xfrm>
              <a:prstGeom prst="straightConnector1">
                <a:avLst/>
              </a:prstGeom>
              <a:ln w="76200">
                <a:solidFill>
                  <a:schemeClr val="tx1">
                    <a:lumMod val="75000"/>
                  </a:schemeClr>
                </a:solidFill>
                <a:tailEnd type="oval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" name="Tekstiruutu 8"/>
            <p:cNvSpPr txBox="1"/>
            <p:nvPr/>
          </p:nvSpPr>
          <p:spPr>
            <a:xfrm>
              <a:off x="1700407" y="1765438"/>
              <a:ext cx="26734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2000" b="1" dirty="0">
                  <a:solidFill>
                    <a:schemeClr val="tx1">
                      <a:lumMod val="50000"/>
                    </a:schemeClr>
                  </a:solidFill>
                </a:rPr>
                <a:t>Korkeatuottoiset peltolohkot</a:t>
              </a:r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1590385" y="3221656"/>
              <a:ext cx="2783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2000" b="1" dirty="0">
                  <a:solidFill>
                    <a:schemeClr val="tx1">
                      <a:lumMod val="50000"/>
                    </a:schemeClr>
                  </a:solidFill>
                </a:rPr>
                <a:t>Edulliset lohko-ominaisuudet</a:t>
              </a:r>
            </a:p>
          </p:txBody>
        </p:sp>
        <p:sp>
          <p:nvSpPr>
            <p:cNvPr id="11" name="Tekstiruutu 10"/>
            <p:cNvSpPr txBox="1"/>
            <p:nvPr/>
          </p:nvSpPr>
          <p:spPr>
            <a:xfrm>
              <a:off x="1590385" y="4662310"/>
              <a:ext cx="2783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2000" b="1" dirty="0">
                  <a:solidFill>
                    <a:schemeClr val="tx1">
                      <a:lumMod val="50000"/>
                    </a:schemeClr>
                  </a:solidFill>
                </a:rPr>
                <a:t>Kestävän tehostamisen piiriin</a:t>
              </a:r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4774500" y="1966981"/>
              <a:ext cx="33680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b="1" dirty="0">
                  <a:solidFill>
                    <a:schemeClr val="tx1">
                      <a:lumMod val="50000"/>
                    </a:schemeClr>
                  </a:solidFill>
                </a:rPr>
                <a:t>Heikkotuottoiset, ominaisuuksiltaan epäedulliset lohkot</a:t>
              </a:r>
            </a:p>
          </p:txBody>
        </p:sp>
        <p:sp>
          <p:nvSpPr>
            <p:cNvPr id="13" name="Viisikulmio 12"/>
            <p:cNvSpPr/>
            <p:nvPr/>
          </p:nvSpPr>
          <p:spPr>
            <a:xfrm>
              <a:off x="4632352" y="4688738"/>
              <a:ext cx="3628998" cy="1061368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4761967" y="3371959"/>
              <a:ext cx="35755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b="1" dirty="0" err="1">
                  <a:solidFill>
                    <a:schemeClr val="tx1">
                      <a:lumMod val="50000"/>
                    </a:schemeClr>
                  </a:solidFill>
                </a:rPr>
                <a:t>Laajaperäistettäväksi</a:t>
              </a:r>
              <a:r>
                <a:rPr lang="fi-FI" sz="2000" b="1" dirty="0">
                  <a:solidFill>
                    <a:schemeClr val="tx1">
                      <a:lumMod val="50000"/>
                    </a:schemeClr>
                  </a:solidFill>
                </a:rPr>
                <a:t>: viherryttämiseen ja ongelmista palautumaan</a:t>
              </a:r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4807687" y="4713079"/>
              <a:ext cx="3151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b="1" dirty="0">
                  <a:solidFill>
                    <a:schemeClr val="tx1">
                      <a:lumMod val="50000"/>
                    </a:schemeClr>
                  </a:solidFill>
                </a:rPr>
                <a:t>Metsitykseen, jos ei ruokaturvamerkitystä tulevaisuudessakaan</a:t>
              </a:r>
            </a:p>
          </p:txBody>
        </p:sp>
      </p:grpSp>
      <p:sp>
        <p:nvSpPr>
          <p:cNvPr id="23" name="Title 8"/>
          <p:cNvSpPr txBox="1">
            <a:spLocks/>
          </p:cNvSpPr>
          <p:nvPr/>
        </p:nvSpPr>
        <p:spPr bwMode="auto">
          <a:xfrm>
            <a:off x="316995" y="18509"/>
            <a:ext cx="873767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 sz="4000" dirty="0">
                <a:solidFill>
                  <a:schemeClr val="accent3"/>
                </a:solidFill>
                <a:latin typeface="Arial" charset="0"/>
                <a:ea typeface="ＭＳ Ｐゴシック" pitchFamily="34" charset="-128"/>
                <a:cs typeface="Arial" charset="0"/>
              </a:rPr>
              <a:t>Pellon käytön optimointi</a:t>
            </a:r>
          </a:p>
          <a:p>
            <a:r>
              <a:rPr lang="fi-FI" sz="2800" dirty="0">
                <a:solidFill>
                  <a:schemeClr val="accent3"/>
                </a:solidFill>
                <a:latin typeface="Arial" charset="0"/>
                <a:ea typeface="ＭＳ Ｐゴシック" pitchFamily="34" charset="-128"/>
                <a:cs typeface="Arial" charset="0"/>
              </a:rPr>
              <a:t>- peltojen perusominaisuuksiin* ja tuotantokykyyn</a:t>
            </a:r>
          </a:p>
          <a:p>
            <a:r>
              <a:rPr lang="fi-FI" sz="2800" dirty="0">
                <a:solidFill>
                  <a:schemeClr val="accent3"/>
                </a:solidFill>
                <a:latin typeface="Arial" charset="0"/>
                <a:ea typeface="ＭＳ Ｐゴシック" pitchFamily="34" charset="-128"/>
                <a:cs typeface="Arial" charset="0"/>
              </a:rPr>
              <a:t>  perustuva luokittelu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2473C2D-72BB-460B-BEAB-3D75C56C4D09}"/>
              </a:ext>
            </a:extLst>
          </p:cNvPr>
          <p:cNvSpPr txBox="1"/>
          <p:nvPr/>
        </p:nvSpPr>
        <p:spPr>
          <a:xfrm>
            <a:off x="708953" y="5863672"/>
            <a:ext cx="710963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*) ominaisuudet, joilla on suuri merkitys tuotannon kannattavuuteen </a:t>
            </a:r>
            <a:br>
              <a:rPr lang="fi-FI" dirty="0"/>
            </a:br>
            <a:r>
              <a:rPr lang="fi-FI" dirty="0"/>
              <a:t>ja ympäristövaikutuksiin</a:t>
            </a:r>
          </a:p>
        </p:txBody>
      </p:sp>
    </p:spTree>
    <p:extLst>
      <p:ext uri="{BB962C8B-B14F-4D97-AF65-F5344CB8AC3E}">
        <p14:creationId xmlns:p14="http://schemas.microsoft.com/office/powerpoint/2010/main" val="56792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uhekupla: Soikea 2">
            <a:extLst>
              <a:ext uri="{FF2B5EF4-FFF2-40B4-BE49-F238E27FC236}">
                <a16:creationId xmlns:a16="http://schemas.microsoft.com/office/drawing/2014/main" id="{5AFBC5D6-C1C8-451D-A96D-80B602E382CC}"/>
              </a:ext>
            </a:extLst>
          </p:cNvPr>
          <p:cNvSpPr/>
          <p:nvPr/>
        </p:nvSpPr>
        <p:spPr>
          <a:xfrm rot="14203543">
            <a:off x="391939" y="984854"/>
            <a:ext cx="2377086" cy="3726205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3" name="Pyöristetty suorakulmio 132"/>
          <p:cNvSpPr/>
          <p:nvPr/>
        </p:nvSpPr>
        <p:spPr>
          <a:xfrm>
            <a:off x="1216582" y="101464"/>
            <a:ext cx="7531881" cy="1110528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900" b="1" dirty="0">
                <a:solidFill>
                  <a:schemeClr val="tx1">
                    <a:lumMod val="50000"/>
                  </a:schemeClr>
                </a:solidFill>
              </a:rPr>
              <a:t>Peltolohkon perusominaisuudet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1430296" y="563992"/>
            <a:ext cx="1620000" cy="648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Koko</a:t>
            </a:r>
          </a:p>
        </p:txBody>
      </p:sp>
      <p:sp>
        <p:nvSpPr>
          <p:cNvPr id="6" name="Pyöristetty suorakulmio 5"/>
          <p:cNvSpPr/>
          <p:nvPr/>
        </p:nvSpPr>
        <p:spPr>
          <a:xfrm>
            <a:off x="3234327" y="563992"/>
            <a:ext cx="2056595" cy="648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Etäisyys tilakeskuksesta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5478000" y="563992"/>
            <a:ext cx="1260140" cy="648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 Muoto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6912440" y="563992"/>
            <a:ext cx="1620000" cy="648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Kaltevuus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4181840" y="1628800"/>
            <a:ext cx="1620000" cy="504056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1. pisteytys</a:t>
            </a:r>
          </a:p>
        </p:txBody>
      </p:sp>
      <p:cxnSp>
        <p:nvCxnSpPr>
          <p:cNvPr id="11" name="Kulmayhdysviiva 10"/>
          <p:cNvCxnSpPr>
            <a:stCxn id="5" idx="2"/>
            <a:endCxn id="9" idx="0"/>
          </p:cNvCxnSpPr>
          <p:nvPr/>
        </p:nvCxnSpPr>
        <p:spPr>
          <a:xfrm rot="16200000" flipH="1">
            <a:off x="3407664" y="44624"/>
            <a:ext cx="416808" cy="2751544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Kulmayhdysviiva 12"/>
          <p:cNvCxnSpPr>
            <a:stCxn id="6" idx="2"/>
            <a:endCxn id="9" idx="0"/>
          </p:cNvCxnSpPr>
          <p:nvPr/>
        </p:nvCxnSpPr>
        <p:spPr>
          <a:xfrm rot="16200000" flipH="1">
            <a:off x="4418828" y="1055788"/>
            <a:ext cx="416808" cy="729215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Kulmayhdysviiva 14"/>
          <p:cNvCxnSpPr>
            <a:stCxn id="7" idx="2"/>
            <a:endCxn id="9" idx="0"/>
          </p:cNvCxnSpPr>
          <p:nvPr/>
        </p:nvCxnSpPr>
        <p:spPr>
          <a:xfrm rot="5400000">
            <a:off x="5341551" y="862281"/>
            <a:ext cx="416808" cy="1116230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ulmayhdysviiva 16"/>
          <p:cNvCxnSpPr>
            <a:stCxn id="8" idx="2"/>
            <a:endCxn id="9" idx="0"/>
          </p:cNvCxnSpPr>
          <p:nvPr/>
        </p:nvCxnSpPr>
        <p:spPr>
          <a:xfrm rot="5400000">
            <a:off x="6148736" y="55096"/>
            <a:ext cx="416808" cy="2730600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i 21"/>
          <p:cNvSpPr/>
          <p:nvPr/>
        </p:nvSpPr>
        <p:spPr>
          <a:xfrm>
            <a:off x="3008767" y="2564904"/>
            <a:ext cx="720080" cy="720080"/>
          </a:xfrm>
          <a:prstGeom prst="ellipse">
            <a:avLst/>
          </a:prstGeom>
          <a:solidFill>
            <a:srgbClr val="8E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3" name="Ellipsi 22"/>
          <p:cNvSpPr/>
          <p:nvPr/>
        </p:nvSpPr>
        <p:spPr>
          <a:xfrm>
            <a:off x="4088887" y="256490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4" name="Ellipsi 23"/>
          <p:cNvSpPr/>
          <p:nvPr/>
        </p:nvSpPr>
        <p:spPr>
          <a:xfrm>
            <a:off x="5169007" y="2564904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5" name="Ellipsi 24"/>
          <p:cNvSpPr/>
          <p:nvPr/>
        </p:nvSpPr>
        <p:spPr>
          <a:xfrm>
            <a:off x="6249127" y="2564904"/>
            <a:ext cx="720080" cy="720080"/>
          </a:xfrm>
          <a:prstGeom prst="ellipse">
            <a:avLst/>
          </a:prstGeom>
          <a:solidFill>
            <a:srgbClr val="00DA00"/>
          </a:solidFill>
          <a:ln>
            <a:solidFill>
              <a:srgbClr val="00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112" name="Kulmayhdysviiva 111"/>
          <p:cNvCxnSpPr>
            <a:stCxn id="9" idx="2"/>
            <a:endCxn id="22" idx="0"/>
          </p:cNvCxnSpPr>
          <p:nvPr/>
        </p:nvCxnSpPr>
        <p:spPr>
          <a:xfrm rot="5400000">
            <a:off x="3964300" y="1537364"/>
            <a:ext cx="432048" cy="1623033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Kulmayhdysviiva 113"/>
          <p:cNvCxnSpPr>
            <a:stCxn id="9" idx="2"/>
            <a:endCxn id="23" idx="0"/>
          </p:cNvCxnSpPr>
          <p:nvPr/>
        </p:nvCxnSpPr>
        <p:spPr>
          <a:xfrm rot="5400000">
            <a:off x="4504360" y="2077424"/>
            <a:ext cx="432048" cy="542913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Kulmayhdysviiva 115"/>
          <p:cNvCxnSpPr>
            <a:stCxn id="9" idx="2"/>
            <a:endCxn id="24" idx="0"/>
          </p:cNvCxnSpPr>
          <p:nvPr/>
        </p:nvCxnSpPr>
        <p:spPr>
          <a:xfrm rot="16200000" flipH="1">
            <a:off x="5044419" y="2080276"/>
            <a:ext cx="432048" cy="537207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Kulmayhdysviiva 117"/>
          <p:cNvCxnSpPr>
            <a:stCxn id="9" idx="2"/>
            <a:endCxn id="25" idx="0"/>
          </p:cNvCxnSpPr>
          <p:nvPr/>
        </p:nvCxnSpPr>
        <p:spPr>
          <a:xfrm rot="16200000" flipH="1">
            <a:off x="5584479" y="1540216"/>
            <a:ext cx="432048" cy="1617327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Ryhmä 1"/>
          <p:cNvGrpSpPr/>
          <p:nvPr/>
        </p:nvGrpSpPr>
        <p:grpSpPr>
          <a:xfrm>
            <a:off x="3124094" y="3411478"/>
            <a:ext cx="3713189" cy="2867400"/>
            <a:chOff x="3124094" y="3411478"/>
            <a:chExt cx="3713189" cy="2867400"/>
          </a:xfrm>
        </p:grpSpPr>
        <p:sp>
          <p:nvSpPr>
            <p:cNvPr id="56" name="Tekstiruutu 55"/>
            <p:cNvSpPr txBox="1"/>
            <p:nvPr/>
          </p:nvSpPr>
          <p:spPr>
            <a:xfrm rot="16200000">
              <a:off x="1932927" y="4602645"/>
              <a:ext cx="2844000" cy="461665"/>
            </a:xfrm>
            <a:prstGeom prst="rect">
              <a:avLst/>
            </a:prstGeom>
            <a:solidFill>
              <a:srgbClr val="8E0000"/>
            </a:solidFill>
            <a:ln>
              <a:solidFill>
                <a:srgbClr val="8E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400" b="1" dirty="0">
                  <a:solidFill>
                    <a:schemeClr val="bg1"/>
                  </a:solidFill>
                </a:rPr>
                <a:t>Metsitä</a:t>
              </a:r>
            </a:p>
          </p:txBody>
        </p:sp>
        <p:sp>
          <p:nvSpPr>
            <p:cNvPr id="58" name="Tekstiruutu 57"/>
            <p:cNvSpPr txBox="1"/>
            <p:nvPr/>
          </p:nvSpPr>
          <p:spPr>
            <a:xfrm rot="16200000">
              <a:off x="3036202" y="4610805"/>
              <a:ext cx="2844000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400" b="1" dirty="0">
                  <a:solidFill>
                    <a:schemeClr val="bg1"/>
                  </a:solidFill>
                </a:rPr>
                <a:t>Laajaperäistä</a:t>
              </a:r>
            </a:p>
          </p:txBody>
        </p:sp>
        <p:sp>
          <p:nvSpPr>
            <p:cNvPr id="60" name="Tekstiruutu 59"/>
            <p:cNvSpPr txBox="1"/>
            <p:nvPr/>
          </p:nvSpPr>
          <p:spPr>
            <a:xfrm rot="16200000">
              <a:off x="5199840" y="4626194"/>
              <a:ext cx="2844000" cy="430887"/>
            </a:xfrm>
            <a:prstGeom prst="rect">
              <a:avLst/>
            </a:prstGeom>
            <a:solidFill>
              <a:srgbClr val="00DA00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200" b="1" dirty="0">
                  <a:solidFill>
                    <a:schemeClr val="tx1">
                      <a:lumMod val="50000"/>
                    </a:schemeClr>
                  </a:solidFill>
                </a:rPr>
                <a:t>Tehosta kestävästi</a:t>
              </a:r>
            </a:p>
          </p:txBody>
        </p:sp>
        <p:sp>
          <p:nvSpPr>
            <p:cNvPr id="62" name="Tekstiruutu 61"/>
            <p:cNvSpPr txBox="1"/>
            <p:nvPr/>
          </p:nvSpPr>
          <p:spPr>
            <a:xfrm rot="16200000">
              <a:off x="4103002" y="4626045"/>
              <a:ext cx="2844000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400" b="1" dirty="0">
                  <a:solidFill>
                    <a:schemeClr val="accent1"/>
                  </a:solidFill>
                </a:rPr>
                <a:t>Jotain siltä väliltä</a:t>
              </a:r>
            </a:p>
          </p:txBody>
        </p:sp>
      </p:grpSp>
      <p:sp>
        <p:nvSpPr>
          <p:cNvPr id="4" name="Tekstiruutu 3">
            <a:extLst>
              <a:ext uri="{FF2B5EF4-FFF2-40B4-BE49-F238E27FC236}">
                <a16:creationId xmlns:a16="http://schemas.microsoft.com/office/drawing/2014/main" id="{503199FE-B717-4E9E-BC40-B3264E78E105}"/>
              </a:ext>
            </a:extLst>
          </p:cNvPr>
          <p:cNvSpPr txBox="1"/>
          <p:nvPr/>
        </p:nvSpPr>
        <p:spPr>
          <a:xfrm rot="19424684">
            <a:off x="-1882" y="2110645"/>
            <a:ext cx="34724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Pisteytys taustatutkimuksiin </a:t>
            </a:r>
            <a:br>
              <a:rPr lang="fi-FI" sz="2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perustuen, miten merkittäviä </a:t>
            </a:r>
          </a:p>
          <a:p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ne ovat viljelijän </a:t>
            </a:r>
          </a:p>
          <a:p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päätöksenteossa</a:t>
            </a:r>
          </a:p>
        </p:txBody>
      </p:sp>
    </p:spTree>
    <p:extLst>
      <p:ext uri="{BB962C8B-B14F-4D97-AF65-F5344CB8AC3E}">
        <p14:creationId xmlns:p14="http://schemas.microsoft.com/office/powerpoint/2010/main" val="41980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0362" y="227898"/>
            <a:ext cx="8423275" cy="1038225"/>
          </a:xfrm>
        </p:spPr>
        <p:txBody>
          <a:bodyPr/>
          <a:lstStyle/>
          <a:p>
            <a:r>
              <a:rPr lang="fi-FI" sz="3200" dirty="0">
                <a:solidFill>
                  <a:schemeClr val="accent3"/>
                </a:solidFill>
              </a:rPr>
              <a:t>Lohkon </a:t>
            </a:r>
            <a:r>
              <a:rPr lang="fi-FI" sz="3200" u="sng" dirty="0">
                <a:solidFill>
                  <a:schemeClr val="accent3"/>
                </a:solidFill>
              </a:rPr>
              <a:t>koko</a:t>
            </a:r>
            <a:r>
              <a:rPr lang="fi-FI" sz="3200" dirty="0">
                <a:solidFill>
                  <a:schemeClr val="accent3"/>
                </a:solidFill>
              </a:rPr>
              <a:t> arvotettiin OPAL-Life-pilottitiloilla selvemmin kuin lohkon </a:t>
            </a:r>
            <a:r>
              <a:rPr lang="fi-FI" sz="3200" u="sng" dirty="0">
                <a:solidFill>
                  <a:schemeClr val="accent3"/>
                </a:solidFill>
              </a:rPr>
              <a:t>muoto</a:t>
            </a:r>
            <a:r>
              <a:rPr lang="fi-FI" sz="32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5F7A0-B1BC-49C5-B96E-2E527968A3A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E948F04-9F99-4818-A695-679B8EF17C98}" type="datetime1">
              <a:rPr lang="fi-FI" smtClean="0"/>
              <a:pPr>
                <a:defRPr/>
              </a:pPr>
              <a:t>5.9.2018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kstiruutu 8"/>
          <p:cNvSpPr txBox="1"/>
          <p:nvPr/>
        </p:nvSpPr>
        <p:spPr>
          <a:xfrm>
            <a:off x="1350304" y="6066971"/>
            <a:ext cx="618974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X-akselin arvo 1 on mediaanilohkon koko tai muoto, jolloin esim. 2 tarkoittaa 2 x </a:t>
            </a:r>
            <a:r>
              <a:rPr lang="fi-FI" dirty="0" err="1"/>
              <a:t>mediaanilohkon</a:t>
            </a:r>
            <a:r>
              <a:rPr lang="fi-FI" dirty="0"/>
              <a:t> koko</a:t>
            </a:r>
          </a:p>
        </p:txBody>
      </p:sp>
      <p:grpSp>
        <p:nvGrpSpPr>
          <p:cNvPr id="7" name="Ryhmä 6"/>
          <p:cNvGrpSpPr/>
          <p:nvPr/>
        </p:nvGrpSpPr>
        <p:grpSpPr>
          <a:xfrm>
            <a:off x="205221" y="1470025"/>
            <a:ext cx="8725244" cy="4252841"/>
            <a:chOff x="205221" y="1470025"/>
            <a:chExt cx="8725244" cy="4252841"/>
          </a:xfrm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38" y="1644833"/>
              <a:ext cx="8604000" cy="3950827"/>
            </a:xfrm>
            <a:prstGeom prst="rect">
              <a:avLst/>
            </a:prstGeom>
          </p:spPr>
        </p:pic>
        <p:sp>
          <p:nvSpPr>
            <p:cNvPr id="3" name="Tekstiruutu 2"/>
            <p:cNvSpPr txBox="1"/>
            <p:nvPr/>
          </p:nvSpPr>
          <p:spPr>
            <a:xfrm>
              <a:off x="205221" y="1470025"/>
              <a:ext cx="11977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i-FI" b="1" dirty="0">
                  <a:solidFill>
                    <a:schemeClr val="tx1">
                      <a:lumMod val="50000"/>
                    </a:schemeClr>
                  </a:solidFill>
                </a:rPr>
                <a:t>Pisteytys</a:t>
              </a:r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7732701" y="1472525"/>
              <a:ext cx="11977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i-FI" b="1" dirty="0">
                  <a:solidFill>
                    <a:schemeClr val="tx1">
                      <a:lumMod val="50000"/>
                    </a:schemeClr>
                  </a:solidFill>
                </a:rPr>
                <a:t>Pisteytys</a:t>
              </a:r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1871633" y="5351034"/>
              <a:ext cx="16209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i-FI" b="1" dirty="0">
                  <a:solidFill>
                    <a:schemeClr val="tx1">
                      <a:lumMod val="50000"/>
                    </a:schemeClr>
                  </a:solidFill>
                </a:rPr>
                <a:t>Lohkon koko</a:t>
              </a:r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5756543" y="5353534"/>
              <a:ext cx="17876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i-FI" b="1" dirty="0">
                  <a:solidFill>
                    <a:schemeClr val="tx1">
                      <a:lumMod val="50000"/>
                    </a:schemeClr>
                  </a:solidFill>
                </a:rPr>
                <a:t>Lohkon muoto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62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uhekupla: Soikea 43">
            <a:extLst>
              <a:ext uri="{FF2B5EF4-FFF2-40B4-BE49-F238E27FC236}">
                <a16:creationId xmlns:a16="http://schemas.microsoft.com/office/drawing/2014/main" id="{60A63F24-23B9-4A8B-BF3A-18480A4B319E}"/>
              </a:ext>
            </a:extLst>
          </p:cNvPr>
          <p:cNvSpPr/>
          <p:nvPr/>
        </p:nvSpPr>
        <p:spPr>
          <a:xfrm rot="5400000">
            <a:off x="5962547" y="4054953"/>
            <a:ext cx="1725419" cy="3034805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2" name="Puhekupla: Soikea 41">
            <a:extLst>
              <a:ext uri="{FF2B5EF4-FFF2-40B4-BE49-F238E27FC236}">
                <a16:creationId xmlns:a16="http://schemas.microsoft.com/office/drawing/2014/main" id="{8570D0FE-1B60-4CF1-A02A-E5F98FA9DF33}"/>
              </a:ext>
            </a:extLst>
          </p:cNvPr>
          <p:cNvSpPr/>
          <p:nvPr/>
        </p:nvSpPr>
        <p:spPr>
          <a:xfrm rot="5400000">
            <a:off x="2116363" y="3960872"/>
            <a:ext cx="2292102" cy="3477797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3" name="Pyöristetty suorakulmio 132"/>
          <p:cNvSpPr/>
          <p:nvPr/>
        </p:nvSpPr>
        <p:spPr>
          <a:xfrm>
            <a:off x="1216582" y="101464"/>
            <a:ext cx="7531881" cy="1110528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900" b="1" dirty="0"/>
              <a:t>Peltolohkon perusominaisuudet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1430296" y="563992"/>
            <a:ext cx="1620000" cy="648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Koko</a:t>
            </a:r>
          </a:p>
        </p:txBody>
      </p:sp>
      <p:sp>
        <p:nvSpPr>
          <p:cNvPr id="6" name="Pyöristetty suorakulmio 5"/>
          <p:cNvSpPr/>
          <p:nvPr/>
        </p:nvSpPr>
        <p:spPr>
          <a:xfrm>
            <a:off x="3234327" y="563992"/>
            <a:ext cx="2056595" cy="648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Etäisyys tilakeskuksesta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5478000" y="563992"/>
            <a:ext cx="1260140" cy="648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 Muoto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6912440" y="563992"/>
            <a:ext cx="1620000" cy="648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Kaltevuus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4181840" y="1628800"/>
            <a:ext cx="1620000" cy="504056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1. pisteytys</a:t>
            </a:r>
          </a:p>
        </p:txBody>
      </p:sp>
      <p:cxnSp>
        <p:nvCxnSpPr>
          <p:cNvPr id="11" name="Kulmayhdysviiva 10"/>
          <p:cNvCxnSpPr>
            <a:stCxn id="5" idx="2"/>
            <a:endCxn id="9" idx="0"/>
          </p:cNvCxnSpPr>
          <p:nvPr/>
        </p:nvCxnSpPr>
        <p:spPr>
          <a:xfrm rot="16200000" flipH="1">
            <a:off x="3407664" y="44624"/>
            <a:ext cx="416808" cy="2751544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Kulmayhdysviiva 12"/>
          <p:cNvCxnSpPr>
            <a:stCxn id="6" idx="2"/>
            <a:endCxn id="9" idx="0"/>
          </p:cNvCxnSpPr>
          <p:nvPr/>
        </p:nvCxnSpPr>
        <p:spPr>
          <a:xfrm rot="16200000" flipH="1">
            <a:off x="4418828" y="1055788"/>
            <a:ext cx="416808" cy="729215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Kulmayhdysviiva 14"/>
          <p:cNvCxnSpPr>
            <a:stCxn id="7" idx="2"/>
            <a:endCxn id="9" idx="0"/>
          </p:cNvCxnSpPr>
          <p:nvPr/>
        </p:nvCxnSpPr>
        <p:spPr>
          <a:xfrm rot="5400000">
            <a:off x="5341551" y="862281"/>
            <a:ext cx="416808" cy="1116230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ulmayhdysviiva 16"/>
          <p:cNvCxnSpPr>
            <a:stCxn id="8" idx="2"/>
            <a:endCxn id="9" idx="0"/>
          </p:cNvCxnSpPr>
          <p:nvPr/>
        </p:nvCxnSpPr>
        <p:spPr>
          <a:xfrm rot="5400000">
            <a:off x="6148736" y="55096"/>
            <a:ext cx="416808" cy="2730600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i 21"/>
          <p:cNvSpPr/>
          <p:nvPr/>
        </p:nvSpPr>
        <p:spPr>
          <a:xfrm>
            <a:off x="3008767" y="2564904"/>
            <a:ext cx="720080" cy="720080"/>
          </a:xfrm>
          <a:prstGeom prst="ellipse">
            <a:avLst/>
          </a:prstGeom>
          <a:solidFill>
            <a:srgbClr val="8E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3" name="Ellipsi 22"/>
          <p:cNvSpPr/>
          <p:nvPr/>
        </p:nvSpPr>
        <p:spPr>
          <a:xfrm>
            <a:off x="4088887" y="256490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4" name="Ellipsi 23"/>
          <p:cNvSpPr/>
          <p:nvPr/>
        </p:nvSpPr>
        <p:spPr>
          <a:xfrm>
            <a:off x="5169007" y="2564904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5" name="Ellipsi 24"/>
          <p:cNvSpPr/>
          <p:nvPr/>
        </p:nvSpPr>
        <p:spPr>
          <a:xfrm>
            <a:off x="6249127" y="2564904"/>
            <a:ext cx="720080" cy="720080"/>
          </a:xfrm>
          <a:prstGeom prst="ellipse">
            <a:avLst/>
          </a:prstGeom>
          <a:solidFill>
            <a:srgbClr val="00DA00"/>
          </a:solidFill>
          <a:ln>
            <a:solidFill>
              <a:srgbClr val="00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4" name="Pyöristetty suorakulmio 33"/>
          <p:cNvSpPr/>
          <p:nvPr/>
        </p:nvSpPr>
        <p:spPr>
          <a:xfrm rot="16200000">
            <a:off x="1737787" y="3218621"/>
            <a:ext cx="1522800" cy="504056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2. pisteytys</a:t>
            </a:r>
          </a:p>
        </p:txBody>
      </p:sp>
      <p:sp>
        <p:nvSpPr>
          <p:cNvPr id="39" name="Pyöristetty suorakulmio 38"/>
          <p:cNvSpPr/>
          <p:nvPr/>
        </p:nvSpPr>
        <p:spPr>
          <a:xfrm rot="16200000">
            <a:off x="122897" y="3273965"/>
            <a:ext cx="1800199" cy="504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Tuotantokyky</a:t>
            </a:r>
          </a:p>
        </p:txBody>
      </p:sp>
      <p:sp>
        <p:nvSpPr>
          <p:cNvPr id="50" name="Ellipsi 49"/>
          <p:cNvSpPr/>
          <p:nvPr/>
        </p:nvSpPr>
        <p:spPr>
          <a:xfrm>
            <a:off x="3008767" y="4031424"/>
            <a:ext cx="720080" cy="720080"/>
          </a:xfrm>
          <a:prstGeom prst="ellipse">
            <a:avLst/>
          </a:prstGeom>
          <a:solidFill>
            <a:srgbClr val="8E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1" name="Ellipsi 50"/>
          <p:cNvSpPr/>
          <p:nvPr/>
        </p:nvSpPr>
        <p:spPr>
          <a:xfrm>
            <a:off x="4088887" y="403142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2" name="Ellipsi 51"/>
          <p:cNvSpPr/>
          <p:nvPr/>
        </p:nvSpPr>
        <p:spPr>
          <a:xfrm>
            <a:off x="5169007" y="4031424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3" name="Ellipsi 52"/>
          <p:cNvSpPr/>
          <p:nvPr/>
        </p:nvSpPr>
        <p:spPr>
          <a:xfrm>
            <a:off x="6249127" y="4031424"/>
            <a:ext cx="720080" cy="720080"/>
          </a:xfrm>
          <a:prstGeom prst="ellipse">
            <a:avLst/>
          </a:prstGeom>
          <a:solidFill>
            <a:srgbClr val="00DA00"/>
          </a:solidFill>
          <a:ln>
            <a:solidFill>
              <a:srgbClr val="00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55" name="Suora nuoliyhdysviiva 54"/>
          <p:cNvCxnSpPr>
            <a:stCxn id="22" idx="4"/>
            <a:endCxn id="50" idx="0"/>
          </p:cNvCxnSpPr>
          <p:nvPr/>
        </p:nvCxnSpPr>
        <p:spPr>
          <a:xfrm>
            <a:off x="3368807" y="3284984"/>
            <a:ext cx="0" cy="74644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nuoliyhdysviiva 56"/>
          <p:cNvCxnSpPr>
            <a:stCxn id="22" idx="4"/>
            <a:endCxn id="51" idx="0"/>
          </p:cNvCxnSpPr>
          <p:nvPr/>
        </p:nvCxnSpPr>
        <p:spPr>
          <a:xfrm>
            <a:off x="3368807" y="3284984"/>
            <a:ext cx="1080120" cy="74644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uora nuoliyhdysviiva 58"/>
          <p:cNvCxnSpPr>
            <a:stCxn id="23" idx="4"/>
            <a:endCxn id="50" idx="0"/>
          </p:cNvCxnSpPr>
          <p:nvPr/>
        </p:nvCxnSpPr>
        <p:spPr>
          <a:xfrm flipH="1">
            <a:off x="3368807" y="3284984"/>
            <a:ext cx="1080120" cy="74644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uora nuoliyhdysviiva 60"/>
          <p:cNvCxnSpPr>
            <a:stCxn id="23" idx="4"/>
            <a:endCxn id="51" idx="0"/>
          </p:cNvCxnSpPr>
          <p:nvPr/>
        </p:nvCxnSpPr>
        <p:spPr>
          <a:xfrm>
            <a:off x="4448927" y="3284984"/>
            <a:ext cx="0" cy="74644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uora nuoliyhdysviiva 62"/>
          <p:cNvCxnSpPr>
            <a:stCxn id="23" idx="4"/>
            <a:endCxn id="52" idx="0"/>
          </p:cNvCxnSpPr>
          <p:nvPr/>
        </p:nvCxnSpPr>
        <p:spPr>
          <a:xfrm>
            <a:off x="4448927" y="3284984"/>
            <a:ext cx="1080120" cy="74644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uora nuoliyhdysviiva 64"/>
          <p:cNvCxnSpPr>
            <a:stCxn id="24" idx="4"/>
            <a:endCxn id="51" idx="0"/>
          </p:cNvCxnSpPr>
          <p:nvPr/>
        </p:nvCxnSpPr>
        <p:spPr>
          <a:xfrm flipH="1">
            <a:off x="4448927" y="3284984"/>
            <a:ext cx="1080120" cy="74644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nuoliyhdysviiva 66"/>
          <p:cNvCxnSpPr>
            <a:stCxn id="24" idx="4"/>
            <a:endCxn id="52" idx="0"/>
          </p:cNvCxnSpPr>
          <p:nvPr/>
        </p:nvCxnSpPr>
        <p:spPr>
          <a:xfrm>
            <a:off x="5529047" y="3284984"/>
            <a:ext cx="0" cy="74644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nuoliyhdysviiva 68"/>
          <p:cNvCxnSpPr>
            <a:stCxn id="24" idx="4"/>
            <a:endCxn id="53" idx="0"/>
          </p:cNvCxnSpPr>
          <p:nvPr/>
        </p:nvCxnSpPr>
        <p:spPr>
          <a:xfrm>
            <a:off x="5529047" y="3284984"/>
            <a:ext cx="1080120" cy="74644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nuoliyhdysviiva 70"/>
          <p:cNvCxnSpPr>
            <a:stCxn id="25" idx="4"/>
            <a:endCxn id="52" idx="0"/>
          </p:cNvCxnSpPr>
          <p:nvPr/>
        </p:nvCxnSpPr>
        <p:spPr>
          <a:xfrm flipH="1">
            <a:off x="5529047" y="3284984"/>
            <a:ext cx="1080120" cy="74644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uora nuoliyhdysviiva 72"/>
          <p:cNvCxnSpPr>
            <a:stCxn id="25" idx="4"/>
            <a:endCxn id="53" idx="0"/>
          </p:cNvCxnSpPr>
          <p:nvPr/>
        </p:nvCxnSpPr>
        <p:spPr>
          <a:xfrm>
            <a:off x="6609167" y="3284984"/>
            <a:ext cx="0" cy="74644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Kulmayhdysviiva 111"/>
          <p:cNvCxnSpPr>
            <a:stCxn id="9" idx="2"/>
            <a:endCxn id="22" idx="0"/>
          </p:cNvCxnSpPr>
          <p:nvPr/>
        </p:nvCxnSpPr>
        <p:spPr>
          <a:xfrm rot="5400000">
            <a:off x="3964300" y="1537364"/>
            <a:ext cx="432048" cy="1623033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Kulmayhdysviiva 113"/>
          <p:cNvCxnSpPr>
            <a:stCxn id="9" idx="2"/>
            <a:endCxn id="23" idx="0"/>
          </p:cNvCxnSpPr>
          <p:nvPr/>
        </p:nvCxnSpPr>
        <p:spPr>
          <a:xfrm rot="5400000">
            <a:off x="4504360" y="2077424"/>
            <a:ext cx="432048" cy="542913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Kulmayhdysviiva 115"/>
          <p:cNvCxnSpPr>
            <a:stCxn id="9" idx="2"/>
            <a:endCxn id="24" idx="0"/>
          </p:cNvCxnSpPr>
          <p:nvPr/>
        </p:nvCxnSpPr>
        <p:spPr>
          <a:xfrm rot="16200000" flipH="1">
            <a:off x="5044419" y="2080276"/>
            <a:ext cx="432048" cy="537207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Kulmayhdysviiva 117"/>
          <p:cNvCxnSpPr>
            <a:stCxn id="9" idx="2"/>
            <a:endCxn id="25" idx="0"/>
          </p:cNvCxnSpPr>
          <p:nvPr/>
        </p:nvCxnSpPr>
        <p:spPr>
          <a:xfrm rot="16200000" flipH="1">
            <a:off x="5584479" y="1540216"/>
            <a:ext cx="432048" cy="1617327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uora nuoliyhdysviiva 121"/>
          <p:cNvCxnSpPr>
            <a:stCxn id="34" idx="2"/>
          </p:cNvCxnSpPr>
          <p:nvPr/>
        </p:nvCxnSpPr>
        <p:spPr>
          <a:xfrm flipV="1">
            <a:off x="2751215" y="3470648"/>
            <a:ext cx="511200" cy="1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Pyöristetty suorakulmio 125"/>
          <p:cNvSpPr/>
          <p:nvPr/>
        </p:nvSpPr>
        <p:spPr>
          <a:xfrm rot="16200000">
            <a:off x="841527" y="3216030"/>
            <a:ext cx="1800000" cy="612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dirty="0"/>
              <a:t>Vesistön läheisyys</a:t>
            </a:r>
          </a:p>
        </p:txBody>
      </p:sp>
      <p:cxnSp>
        <p:nvCxnSpPr>
          <p:cNvPr id="130" name="Suora nuoliyhdysviiva 129"/>
          <p:cNvCxnSpPr/>
          <p:nvPr/>
        </p:nvCxnSpPr>
        <p:spPr>
          <a:xfrm>
            <a:off x="2042296" y="3496809"/>
            <a:ext cx="215992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uora yhdysviiva 2"/>
          <p:cNvCxnSpPr/>
          <p:nvPr/>
        </p:nvCxnSpPr>
        <p:spPr>
          <a:xfrm flipV="1">
            <a:off x="1274997" y="3491550"/>
            <a:ext cx="160530" cy="393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iruutu 42">
            <a:extLst>
              <a:ext uri="{FF2B5EF4-FFF2-40B4-BE49-F238E27FC236}">
                <a16:creationId xmlns:a16="http://schemas.microsoft.com/office/drawing/2014/main" id="{26998499-5A27-40E2-B482-AA9F228FF7CD}"/>
              </a:ext>
            </a:extLst>
          </p:cNvPr>
          <p:cNvSpPr txBox="1"/>
          <p:nvPr/>
        </p:nvSpPr>
        <p:spPr>
          <a:xfrm>
            <a:off x="2023606" y="4756871"/>
            <a:ext cx="3034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Tuotantokyvyn arviointi</a:t>
            </a:r>
          </a:p>
          <a:p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perustuu satelliittikuvista </a:t>
            </a:r>
            <a:br>
              <a:rPr lang="fi-FI" sz="2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tuotettuun kasvillisuus-</a:t>
            </a:r>
            <a:br>
              <a:rPr lang="fi-FI" sz="2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i-FI" sz="2000" dirty="0" err="1">
                <a:solidFill>
                  <a:schemeClr val="tx1">
                    <a:lumMod val="50000"/>
                  </a:schemeClr>
                </a:solidFill>
              </a:rPr>
              <a:t>indeksiarvoon</a:t>
            </a:r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 NDVI </a:t>
            </a:r>
            <a:br>
              <a:rPr lang="fi-FI" sz="2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(biomassa, kasvu-</a:t>
            </a:r>
            <a:br>
              <a:rPr lang="fi-FI" sz="2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potentiaali)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DFFB3F4F-4FDE-4B2B-8ED9-458C2B7A17A9}"/>
              </a:ext>
            </a:extLst>
          </p:cNvPr>
          <p:cNvSpPr txBox="1"/>
          <p:nvPr/>
        </p:nvSpPr>
        <p:spPr>
          <a:xfrm>
            <a:off x="5678880" y="4925159"/>
            <a:ext cx="27382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Vesistön läheisyys</a:t>
            </a:r>
          </a:p>
          <a:p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huomioidaan keltaisen</a:t>
            </a:r>
          </a:p>
          <a:p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ja punaisen välisessä </a:t>
            </a:r>
          </a:p>
          <a:p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rajatapauksessa</a:t>
            </a:r>
          </a:p>
        </p:txBody>
      </p:sp>
    </p:spTree>
    <p:extLst>
      <p:ext uri="{BB962C8B-B14F-4D97-AF65-F5344CB8AC3E}">
        <p14:creationId xmlns:p14="http://schemas.microsoft.com/office/powerpoint/2010/main" val="3993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2" grpId="0" animBg="1"/>
      <p:bldP spid="50" grpId="0" animBg="1"/>
      <p:bldP spid="51" grpId="0" animBg="1"/>
      <p:bldP spid="52" grpId="0" animBg="1"/>
      <p:bldP spid="53" grpId="0" animBg="1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770816" y="101464"/>
            <a:ext cx="7977647" cy="6635712"/>
            <a:chOff x="770816" y="101464"/>
            <a:chExt cx="7977647" cy="6635712"/>
          </a:xfrm>
        </p:grpSpPr>
        <p:sp>
          <p:nvSpPr>
            <p:cNvPr id="60" name="Pyöristetty suorakulmio 59"/>
            <p:cNvSpPr/>
            <p:nvPr/>
          </p:nvSpPr>
          <p:spPr>
            <a:xfrm>
              <a:off x="2868944" y="5441104"/>
              <a:ext cx="4227528" cy="1296072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fi-FI" b="1" dirty="0">
                  <a:solidFill>
                    <a:schemeClr val="bg1"/>
                  </a:solidFill>
                </a:rPr>
                <a:t>Pellonkäytön toimintasuunnitelma</a:t>
              </a:r>
            </a:p>
          </p:txBody>
        </p:sp>
        <p:sp>
          <p:nvSpPr>
            <p:cNvPr id="133" name="Pyöristetty suorakulmio 132"/>
            <p:cNvSpPr/>
            <p:nvPr/>
          </p:nvSpPr>
          <p:spPr>
            <a:xfrm>
              <a:off x="1216582" y="101464"/>
              <a:ext cx="7531881" cy="1110528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i-FI" sz="1900" b="1" dirty="0"/>
                <a:t>Peltolohkon perusominaisuudet</a:t>
              </a:r>
            </a:p>
          </p:txBody>
        </p:sp>
        <p:sp>
          <p:nvSpPr>
            <p:cNvPr id="5" name="Pyöristetty suorakulmio 4"/>
            <p:cNvSpPr/>
            <p:nvPr/>
          </p:nvSpPr>
          <p:spPr>
            <a:xfrm>
              <a:off x="1430296" y="563992"/>
              <a:ext cx="1620000" cy="6480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Koko</a:t>
              </a:r>
            </a:p>
          </p:txBody>
        </p:sp>
        <p:sp>
          <p:nvSpPr>
            <p:cNvPr id="6" name="Pyöristetty suorakulmio 5"/>
            <p:cNvSpPr/>
            <p:nvPr/>
          </p:nvSpPr>
          <p:spPr>
            <a:xfrm>
              <a:off x="3234327" y="563992"/>
              <a:ext cx="2056595" cy="6480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Etäisyys tilakeskuksesta</a:t>
              </a:r>
            </a:p>
          </p:txBody>
        </p:sp>
        <p:sp>
          <p:nvSpPr>
            <p:cNvPr id="7" name="Pyöristetty suorakulmio 6"/>
            <p:cNvSpPr/>
            <p:nvPr/>
          </p:nvSpPr>
          <p:spPr>
            <a:xfrm>
              <a:off x="5478000" y="563992"/>
              <a:ext cx="1260140" cy="6480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 Muoto</a:t>
              </a:r>
            </a:p>
          </p:txBody>
        </p:sp>
        <p:sp>
          <p:nvSpPr>
            <p:cNvPr id="8" name="Pyöristetty suorakulmio 7"/>
            <p:cNvSpPr/>
            <p:nvPr/>
          </p:nvSpPr>
          <p:spPr>
            <a:xfrm>
              <a:off x="6912440" y="563992"/>
              <a:ext cx="1620000" cy="6480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Kaltevuus</a:t>
              </a:r>
            </a:p>
          </p:txBody>
        </p:sp>
        <p:sp>
          <p:nvSpPr>
            <p:cNvPr id="9" name="Pyöristetty suorakulmio 8"/>
            <p:cNvSpPr/>
            <p:nvPr/>
          </p:nvSpPr>
          <p:spPr>
            <a:xfrm>
              <a:off x="4181840" y="1628800"/>
              <a:ext cx="1620000" cy="504056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dirty="0">
                  <a:solidFill>
                    <a:schemeClr val="bg1"/>
                  </a:solidFill>
                </a:rPr>
                <a:t>1. pisteytys</a:t>
              </a:r>
            </a:p>
          </p:txBody>
        </p:sp>
        <p:cxnSp>
          <p:nvCxnSpPr>
            <p:cNvPr id="11" name="Kulmayhdysviiva 10"/>
            <p:cNvCxnSpPr>
              <a:stCxn id="5" idx="2"/>
              <a:endCxn id="9" idx="0"/>
            </p:cNvCxnSpPr>
            <p:nvPr/>
          </p:nvCxnSpPr>
          <p:spPr>
            <a:xfrm rot="16200000" flipH="1">
              <a:off x="3407664" y="44624"/>
              <a:ext cx="416808" cy="2751544"/>
            </a:xfrm>
            <a:prstGeom prst="bentConnector3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Kulmayhdysviiva 12"/>
            <p:cNvCxnSpPr>
              <a:stCxn id="6" idx="2"/>
              <a:endCxn id="9" idx="0"/>
            </p:cNvCxnSpPr>
            <p:nvPr/>
          </p:nvCxnSpPr>
          <p:spPr>
            <a:xfrm rot="16200000" flipH="1">
              <a:off x="4418828" y="1055788"/>
              <a:ext cx="416808" cy="729215"/>
            </a:xfrm>
            <a:prstGeom prst="bentConnector3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Kulmayhdysviiva 14"/>
            <p:cNvCxnSpPr>
              <a:stCxn id="7" idx="2"/>
              <a:endCxn id="9" idx="0"/>
            </p:cNvCxnSpPr>
            <p:nvPr/>
          </p:nvCxnSpPr>
          <p:spPr>
            <a:xfrm rot="5400000">
              <a:off x="5341551" y="862281"/>
              <a:ext cx="416808" cy="1116230"/>
            </a:xfrm>
            <a:prstGeom prst="bentConnector3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Kulmayhdysviiva 16"/>
            <p:cNvCxnSpPr>
              <a:stCxn id="8" idx="2"/>
              <a:endCxn id="9" idx="0"/>
            </p:cNvCxnSpPr>
            <p:nvPr/>
          </p:nvCxnSpPr>
          <p:spPr>
            <a:xfrm rot="5400000">
              <a:off x="6148736" y="55096"/>
              <a:ext cx="416808" cy="2730600"/>
            </a:xfrm>
            <a:prstGeom prst="bentConnector3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i 21"/>
            <p:cNvSpPr/>
            <p:nvPr/>
          </p:nvSpPr>
          <p:spPr>
            <a:xfrm>
              <a:off x="3008767" y="2564904"/>
              <a:ext cx="720080" cy="720080"/>
            </a:xfrm>
            <a:prstGeom prst="ellipse">
              <a:avLst/>
            </a:prstGeom>
            <a:solidFill>
              <a:srgbClr val="8E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3" name="Ellipsi 22"/>
            <p:cNvSpPr/>
            <p:nvPr/>
          </p:nvSpPr>
          <p:spPr>
            <a:xfrm>
              <a:off x="4088887" y="2564904"/>
              <a:ext cx="720080" cy="720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" name="Ellipsi 23"/>
            <p:cNvSpPr/>
            <p:nvPr/>
          </p:nvSpPr>
          <p:spPr>
            <a:xfrm>
              <a:off x="5169007" y="2564904"/>
              <a:ext cx="720080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5" name="Ellipsi 24"/>
            <p:cNvSpPr/>
            <p:nvPr/>
          </p:nvSpPr>
          <p:spPr>
            <a:xfrm>
              <a:off x="6249127" y="2564904"/>
              <a:ext cx="720080" cy="720080"/>
            </a:xfrm>
            <a:prstGeom prst="ellipse">
              <a:avLst/>
            </a:prstGeom>
            <a:solidFill>
              <a:srgbClr val="00DA00"/>
            </a:solidFill>
            <a:ln>
              <a:solidFill>
                <a:srgbClr val="00A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4" name="Pyöristetty suorakulmio 33"/>
            <p:cNvSpPr/>
            <p:nvPr/>
          </p:nvSpPr>
          <p:spPr>
            <a:xfrm rot="16200000">
              <a:off x="1737787" y="3218621"/>
              <a:ext cx="1522800" cy="504056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dirty="0">
                  <a:solidFill>
                    <a:schemeClr val="bg1"/>
                  </a:solidFill>
                </a:rPr>
                <a:t>2. pisteytys</a:t>
              </a:r>
            </a:p>
          </p:txBody>
        </p:sp>
        <p:sp>
          <p:nvSpPr>
            <p:cNvPr id="39" name="Pyöristetty suorakulmio 38"/>
            <p:cNvSpPr/>
            <p:nvPr/>
          </p:nvSpPr>
          <p:spPr>
            <a:xfrm rot="16200000">
              <a:off x="122897" y="3273965"/>
              <a:ext cx="1800199" cy="5040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Tuotantokyky</a:t>
              </a:r>
            </a:p>
          </p:txBody>
        </p:sp>
        <p:sp>
          <p:nvSpPr>
            <p:cNvPr id="50" name="Ellipsi 49"/>
            <p:cNvSpPr/>
            <p:nvPr/>
          </p:nvSpPr>
          <p:spPr>
            <a:xfrm>
              <a:off x="3008767" y="4031424"/>
              <a:ext cx="720080" cy="720080"/>
            </a:xfrm>
            <a:prstGeom prst="ellipse">
              <a:avLst/>
            </a:prstGeom>
            <a:solidFill>
              <a:srgbClr val="8E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1" name="Ellipsi 50"/>
            <p:cNvSpPr/>
            <p:nvPr/>
          </p:nvSpPr>
          <p:spPr>
            <a:xfrm>
              <a:off x="4088887" y="4031424"/>
              <a:ext cx="720080" cy="720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2" name="Ellipsi 51"/>
            <p:cNvSpPr/>
            <p:nvPr/>
          </p:nvSpPr>
          <p:spPr>
            <a:xfrm>
              <a:off x="5169007" y="4031424"/>
              <a:ext cx="720080" cy="7200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3" name="Ellipsi 52"/>
            <p:cNvSpPr/>
            <p:nvPr/>
          </p:nvSpPr>
          <p:spPr>
            <a:xfrm>
              <a:off x="6249127" y="4031424"/>
              <a:ext cx="720080" cy="720080"/>
            </a:xfrm>
            <a:prstGeom prst="ellipse">
              <a:avLst/>
            </a:prstGeom>
            <a:solidFill>
              <a:srgbClr val="00DA00"/>
            </a:solidFill>
            <a:ln>
              <a:solidFill>
                <a:srgbClr val="00A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cxnSp>
          <p:nvCxnSpPr>
            <p:cNvPr id="55" name="Suora nuoliyhdysviiva 54"/>
            <p:cNvCxnSpPr>
              <a:stCxn id="22" idx="4"/>
              <a:endCxn id="50" idx="0"/>
            </p:cNvCxnSpPr>
            <p:nvPr/>
          </p:nvCxnSpPr>
          <p:spPr>
            <a:xfrm>
              <a:off x="3368807" y="3284984"/>
              <a:ext cx="0" cy="74644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uora nuoliyhdysviiva 56"/>
            <p:cNvCxnSpPr>
              <a:stCxn id="22" idx="4"/>
              <a:endCxn id="51" idx="0"/>
            </p:cNvCxnSpPr>
            <p:nvPr/>
          </p:nvCxnSpPr>
          <p:spPr>
            <a:xfrm>
              <a:off x="3368807" y="3284984"/>
              <a:ext cx="1080120" cy="74644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uora nuoliyhdysviiva 58"/>
            <p:cNvCxnSpPr>
              <a:stCxn id="23" idx="4"/>
              <a:endCxn id="50" idx="0"/>
            </p:cNvCxnSpPr>
            <p:nvPr/>
          </p:nvCxnSpPr>
          <p:spPr>
            <a:xfrm flipH="1">
              <a:off x="3368807" y="3284984"/>
              <a:ext cx="1080120" cy="74644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uora nuoliyhdysviiva 60"/>
            <p:cNvCxnSpPr>
              <a:stCxn id="23" idx="4"/>
              <a:endCxn id="51" idx="0"/>
            </p:cNvCxnSpPr>
            <p:nvPr/>
          </p:nvCxnSpPr>
          <p:spPr>
            <a:xfrm>
              <a:off x="4448927" y="3284984"/>
              <a:ext cx="0" cy="74644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uora nuoliyhdysviiva 62"/>
            <p:cNvCxnSpPr>
              <a:stCxn id="23" idx="4"/>
              <a:endCxn id="52" idx="0"/>
            </p:cNvCxnSpPr>
            <p:nvPr/>
          </p:nvCxnSpPr>
          <p:spPr>
            <a:xfrm>
              <a:off x="4448927" y="3284984"/>
              <a:ext cx="1080120" cy="74644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uora nuoliyhdysviiva 64"/>
            <p:cNvCxnSpPr>
              <a:stCxn id="24" idx="4"/>
              <a:endCxn id="51" idx="0"/>
            </p:cNvCxnSpPr>
            <p:nvPr/>
          </p:nvCxnSpPr>
          <p:spPr>
            <a:xfrm flipH="1">
              <a:off x="4448927" y="3284984"/>
              <a:ext cx="1080120" cy="74644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uora nuoliyhdysviiva 66"/>
            <p:cNvCxnSpPr>
              <a:stCxn id="24" idx="4"/>
              <a:endCxn id="52" idx="0"/>
            </p:cNvCxnSpPr>
            <p:nvPr/>
          </p:nvCxnSpPr>
          <p:spPr>
            <a:xfrm>
              <a:off x="5529047" y="3284984"/>
              <a:ext cx="0" cy="74644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uora nuoliyhdysviiva 68"/>
            <p:cNvCxnSpPr>
              <a:stCxn id="24" idx="4"/>
              <a:endCxn id="53" idx="0"/>
            </p:cNvCxnSpPr>
            <p:nvPr/>
          </p:nvCxnSpPr>
          <p:spPr>
            <a:xfrm>
              <a:off x="5529047" y="3284984"/>
              <a:ext cx="1080120" cy="74644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uora nuoliyhdysviiva 70"/>
            <p:cNvCxnSpPr>
              <a:stCxn id="25" idx="4"/>
              <a:endCxn id="52" idx="0"/>
            </p:cNvCxnSpPr>
            <p:nvPr/>
          </p:nvCxnSpPr>
          <p:spPr>
            <a:xfrm flipH="1">
              <a:off x="5529047" y="3284984"/>
              <a:ext cx="1080120" cy="74644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uora nuoliyhdysviiva 72"/>
            <p:cNvCxnSpPr>
              <a:stCxn id="25" idx="4"/>
              <a:endCxn id="53" idx="0"/>
            </p:cNvCxnSpPr>
            <p:nvPr/>
          </p:nvCxnSpPr>
          <p:spPr>
            <a:xfrm>
              <a:off x="6609167" y="3284984"/>
              <a:ext cx="0" cy="74644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Pyöristetty suorakulmio 81"/>
            <p:cNvSpPr/>
            <p:nvPr/>
          </p:nvSpPr>
          <p:spPr>
            <a:xfrm rot="16200000">
              <a:off x="1737580" y="4957812"/>
              <a:ext cx="1523216" cy="504056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dirty="0">
                  <a:solidFill>
                    <a:schemeClr val="bg1"/>
                  </a:solidFill>
                </a:rPr>
                <a:t>3</a:t>
              </a:r>
              <a:r>
                <a:rPr lang="fi-FI" sz="2000" baseline="30000" dirty="0">
                  <a:solidFill>
                    <a:schemeClr val="bg1"/>
                  </a:solidFill>
                </a:rPr>
                <a:t>.</a:t>
              </a:r>
              <a:r>
                <a:rPr lang="fi-FI" sz="2000" dirty="0">
                  <a:solidFill>
                    <a:schemeClr val="bg1"/>
                  </a:solidFill>
                </a:rPr>
                <a:t> pisteytys</a:t>
              </a:r>
            </a:p>
          </p:txBody>
        </p:sp>
        <p:sp>
          <p:nvSpPr>
            <p:cNvPr id="83" name="Pyöristetty suorakulmio 82"/>
            <p:cNvSpPr/>
            <p:nvPr/>
          </p:nvSpPr>
          <p:spPr>
            <a:xfrm rot="16200000">
              <a:off x="338844" y="4941244"/>
              <a:ext cx="1368000" cy="504056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Maalaji</a:t>
              </a:r>
            </a:p>
          </p:txBody>
        </p:sp>
        <p:sp>
          <p:nvSpPr>
            <p:cNvPr id="84" name="Pyöristetty suorakulmio 83"/>
            <p:cNvSpPr/>
            <p:nvPr/>
          </p:nvSpPr>
          <p:spPr>
            <a:xfrm rot="16200000">
              <a:off x="1052296" y="4887120"/>
              <a:ext cx="1368000" cy="6120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Logistiset edut</a:t>
              </a:r>
            </a:p>
          </p:txBody>
        </p:sp>
        <p:cxnSp>
          <p:nvCxnSpPr>
            <p:cNvPr id="88" name="Suora nuoliyhdysviiva 87"/>
            <p:cNvCxnSpPr>
              <a:stCxn id="84" idx="2"/>
              <a:endCxn id="82" idx="0"/>
            </p:cNvCxnSpPr>
            <p:nvPr/>
          </p:nvCxnSpPr>
          <p:spPr>
            <a:xfrm>
              <a:off x="2042296" y="5193120"/>
              <a:ext cx="204864" cy="1672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uora yhdysviiva 89"/>
            <p:cNvCxnSpPr>
              <a:stCxn id="83" idx="2"/>
              <a:endCxn id="84" idx="0"/>
            </p:cNvCxnSpPr>
            <p:nvPr/>
          </p:nvCxnSpPr>
          <p:spPr>
            <a:xfrm flipV="1">
              <a:off x="1274872" y="5193120"/>
              <a:ext cx="155424" cy="152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Ellipsi 90"/>
            <p:cNvSpPr/>
            <p:nvPr/>
          </p:nvSpPr>
          <p:spPr>
            <a:xfrm>
              <a:off x="3008768" y="5611408"/>
              <a:ext cx="720080" cy="720080"/>
            </a:xfrm>
            <a:prstGeom prst="ellipse">
              <a:avLst/>
            </a:prstGeom>
            <a:solidFill>
              <a:srgbClr val="8E00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2" name="Ellipsi 91"/>
            <p:cNvSpPr/>
            <p:nvPr/>
          </p:nvSpPr>
          <p:spPr>
            <a:xfrm>
              <a:off x="4088888" y="5611408"/>
              <a:ext cx="720080" cy="7200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94" name="Ellipsi 93"/>
            <p:cNvSpPr/>
            <p:nvPr/>
          </p:nvSpPr>
          <p:spPr>
            <a:xfrm>
              <a:off x="6249128" y="5611408"/>
              <a:ext cx="720080" cy="720080"/>
            </a:xfrm>
            <a:prstGeom prst="ellipse">
              <a:avLst/>
            </a:prstGeom>
            <a:solidFill>
              <a:srgbClr val="00DA00"/>
            </a:solidFill>
            <a:ln>
              <a:solidFill>
                <a:srgbClr val="00A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cxnSp>
          <p:nvCxnSpPr>
            <p:cNvPr id="98" name="Suora nuoliyhdysviiva 97"/>
            <p:cNvCxnSpPr>
              <a:stCxn id="53" idx="4"/>
              <a:endCxn id="94" idx="0"/>
            </p:cNvCxnSpPr>
            <p:nvPr/>
          </p:nvCxnSpPr>
          <p:spPr>
            <a:xfrm>
              <a:off x="6609167" y="4751504"/>
              <a:ext cx="1" cy="859904"/>
            </a:xfrm>
            <a:prstGeom prst="straightConnector1">
              <a:avLst/>
            </a:prstGeom>
            <a:ln w="28575">
              <a:solidFill>
                <a:srgbClr val="009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uora nuoliyhdysviiva 101"/>
            <p:cNvCxnSpPr>
              <a:stCxn id="52" idx="4"/>
              <a:endCxn id="92" idx="0"/>
            </p:cNvCxnSpPr>
            <p:nvPr/>
          </p:nvCxnSpPr>
          <p:spPr>
            <a:xfrm flipH="1">
              <a:off x="4448928" y="4751504"/>
              <a:ext cx="1080119" cy="859904"/>
            </a:xfrm>
            <a:prstGeom prst="straightConnector1">
              <a:avLst/>
            </a:prstGeom>
            <a:ln w="28575">
              <a:solidFill>
                <a:srgbClr val="8E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uora nuoliyhdysviiva 103"/>
            <p:cNvCxnSpPr>
              <a:stCxn id="51" idx="4"/>
              <a:endCxn id="91" idx="0"/>
            </p:cNvCxnSpPr>
            <p:nvPr/>
          </p:nvCxnSpPr>
          <p:spPr>
            <a:xfrm flipH="1">
              <a:off x="3368808" y="4751504"/>
              <a:ext cx="1080119" cy="859904"/>
            </a:xfrm>
            <a:prstGeom prst="straightConnector1">
              <a:avLst/>
            </a:prstGeom>
            <a:ln w="28575">
              <a:solidFill>
                <a:srgbClr val="8E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uora nuoliyhdysviiva 105"/>
            <p:cNvCxnSpPr>
              <a:stCxn id="51" idx="4"/>
              <a:endCxn id="92" idx="0"/>
            </p:cNvCxnSpPr>
            <p:nvPr/>
          </p:nvCxnSpPr>
          <p:spPr>
            <a:xfrm>
              <a:off x="4448927" y="4751504"/>
              <a:ext cx="1" cy="859904"/>
            </a:xfrm>
            <a:prstGeom prst="straightConnector1">
              <a:avLst/>
            </a:prstGeom>
            <a:ln w="28575">
              <a:solidFill>
                <a:srgbClr val="D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uora nuoliyhdysviiva 107"/>
            <p:cNvCxnSpPr>
              <a:stCxn id="50" idx="4"/>
              <a:endCxn id="91" idx="0"/>
            </p:cNvCxnSpPr>
            <p:nvPr/>
          </p:nvCxnSpPr>
          <p:spPr>
            <a:xfrm>
              <a:off x="3368807" y="4751504"/>
              <a:ext cx="1" cy="859904"/>
            </a:xfrm>
            <a:prstGeom prst="straightConnector1">
              <a:avLst/>
            </a:prstGeom>
            <a:ln w="28575">
              <a:solidFill>
                <a:srgbClr val="8E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Kulmayhdysviiva 111"/>
            <p:cNvCxnSpPr>
              <a:stCxn id="9" idx="2"/>
              <a:endCxn id="22" idx="0"/>
            </p:cNvCxnSpPr>
            <p:nvPr/>
          </p:nvCxnSpPr>
          <p:spPr>
            <a:xfrm rot="5400000">
              <a:off x="3964300" y="1537364"/>
              <a:ext cx="432048" cy="1623033"/>
            </a:xfrm>
            <a:prstGeom prst="bentConnector3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Kulmayhdysviiva 113"/>
            <p:cNvCxnSpPr>
              <a:stCxn id="9" idx="2"/>
              <a:endCxn id="23" idx="0"/>
            </p:cNvCxnSpPr>
            <p:nvPr/>
          </p:nvCxnSpPr>
          <p:spPr>
            <a:xfrm rot="5400000">
              <a:off x="4504360" y="2077424"/>
              <a:ext cx="432048" cy="542913"/>
            </a:xfrm>
            <a:prstGeom prst="bentConnector3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Kulmayhdysviiva 115"/>
            <p:cNvCxnSpPr>
              <a:stCxn id="9" idx="2"/>
              <a:endCxn id="24" idx="0"/>
            </p:cNvCxnSpPr>
            <p:nvPr/>
          </p:nvCxnSpPr>
          <p:spPr>
            <a:xfrm rot="16200000" flipH="1">
              <a:off x="5044419" y="2080276"/>
              <a:ext cx="432048" cy="537207"/>
            </a:xfrm>
            <a:prstGeom prst="bentConnector3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Kulmayhdysviiva 117"/>
            <p:cNvCxnSpPr>
              <a:stCxn id="9" idx="2"/>
              <a:endCxn id="25" idx="0"/>
            </p:cNvCxnSpPr>
            <p:nvPr/>
          </p:nvCxnSpPr>
          <p:spPr>
            <a:xfrm rot="16200000" flipH="1">
              <a:off x="5584479" y="1540216"/>
              <a:ext cx="432048" cy="1617327"/>
            </a:xfrm>
            <a:prstGeom prst="bentConnector3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uora nuoliyhdysviiva 121"/>
            <p:cNvCxnSpPr>
              <a:stCxn id="34" idx="2"/>
            </p:cNvCxnSpPr>
            <p:nvPr/>
          </p:nvCxnSpPr>
          <p:spPr>
            <a:xfrm flipV="1">
              <a:off x="2751215" y="3470648"/>
              <a:ext cx="511200" cy="1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uora nuoliyhdysviiva 123"/>
            <p:cNvCxnSpPr/>
            <p:nvPr/>
          </p:nvCxnSpPr>
          <p:spPr>
            <a:xfrm>
              <a:off x="2756559" y="5229200"/>
              <a:ext cx="509761" cy="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Pyöristetty suorakulmio 125"/>
            <p:cNvSpPr/>
            <p:nvPr/>
          </p:nvSpPr>
          <p:spPr>
            <a:xfrm rot="16200000">
              <a:off x="841527" y="3216030"/>
              <a:ext cx="1800000" cy="61200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Vesistön läheisyys</a:t>
              </a:r>
            </a:p>
          </p:txBody>
        </p:sp>
        <p:cxnSp>
          <p:nvCxnSpPr>
            <p:cNvPr id="130" name="Suora nuoliyhdysviiva 129"/>
            <p:cNvCxnSpPr/>
            <p:nvPr/>
          </p:nvCxnSpPr>
          <p:spPr>
            <a:xfrm>
              <a:off x="2042296" y="3527289"/>
              <a:ext cx="215992" cy="0"/>
            </a:xfrm>
            <a:prstGeom prst="straightConnector1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uora nuoliyhdysviiva 135"/>
            <p:cNvCxnSpPr>
              <a:stCxn id="52" idx="4"/>
              <a:endCxn id="94" idx="0"/>
            </p:cNvCxnSpPr>
            <p:nvPr/>
          </p:nvCxnSpPr>
          <p:spPr>
            <a:xfrm>
              <a:off x="5529047" y="4751504"/>
              <a:ext cx="1080121" cy="859904"/>
            </a:xfrm>
            <a:prstGeom prst="straightConnector1">
              <a:avLst/>
            </a:prstGeom>
            <a:ln w="28575">
              <a:solidFill>
                <a:srgbClr val="009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uora yhdysviiva 2"/>
            <p:cNvCxnSpPr>
              <a:stCxn id="39" idx="2"/>
              <a:endCxn id="126" idx="0"/>
            </p:cNvCxnSpPr>
            <p:nvPr/>
          </p:nvCxnSpPr>
          <p:spPr>
            <a:xfrm flipV="1">
              <a:off x="1274997" y="3522030"/>
              <a:ext cx="160530" cy="393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Puhekupla: Soikea 57">
            <a:extLst>
              <a:ext uri="{FF2B5EF4-FFF2-40B4-BE49-F238E27FC236}">
                <a16:creationId xmlns:a16="http://schemas.microsoft.com/office/drawing/2014/main" id="{7FCA0843-A4F9-42BB-B22B-983AE3F171B5}"/>
              </a:ext>
            </a:extLst>
          </p:cNvPr>
          <p:cNvSpPr/>
          <p:nvPr/>
        </p:nvSpPr>
        <p:spPr>
          <a:xfrm rot="5400000">
            <a:off x="7593209" y="4267699"/>
            <a:ext cx="1110528" cy="1923003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2" name="Tekstiruutu 61">
            <a:extLst>
              <a:ext uri="{FF2B5EF4-FFF2-40B4-BE49-F238E27FC236}">
                <a16:creationId xmlns:a16="http://schemas.microsoft.com/office/drawing/2014/main" id="{53EBE3CB-EC48-4A87-8E22-19377DE234CF}"/>
              </a:ext>
            </a:extLst>
          </p:cNvPr>
          <p:cNvSpPr txBox="1"/>
          <p:nvPr/>
        </p:nvSpPr>
        <p:spPr>
          <a:xfrm>
            <a:off x="7479926" y="4875257"/>
            <a:ext cx="1393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Maalaji: </a:t>
            </a:r>
          </a:p>
          <a:p>
            <a:r>
              <a:rPr lang="fi-FI" sz="2000" dirty="0">
                <a:solidFill>
                  <a:schemeClr val="tx1">
                    <a:lumMod val="50000"/>
                  </a:schemeClr>
                </a:solidFill>
              </a:rPr>
              <a:t>turvemaat!</a:t>
            </a:r>
          </a:p>
        </p:txBody>
      </p:sp>
    </p:spTree>
    <p:extLst>
      <p:ext uri="{BB962C8B-B14F-4D97-AF65-F5344CB8AC3E}">
        <p14:creationId xmlns:p14="http://schemas.microsoft.com/office/powerpoint/2010/main" val="231089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4384"/>
            <a:ext cx="10378440" cy="691896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8DB9-50FE-4554-8976-A46E93028D72}" type="datetime1">
              <a:rPr lang="fi-FI" smtClean="0"/>
              <a:t>5.9.2018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7</a:t>
            </a:fld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2956560" y="2560320"/>
            <a:ext cx="2103120" cy="89916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7D0466D4-87CD-4590-B208-457262690429}"/>
              </a:ext>
            </a:extLst>
          </p:cNvPr>
          <p:cNvSpPr/>
          <p:nvPr/>
        </p:nvSpPr>
        <p:spPr>
          <a:xfrm>
            <a:off x="5700713" y="672370"/>
            <a:ext cx="3939702" cy="5574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8FD97C8-85A8-4B51-936B-5A93E2DA039F}"/>
              </a:ext>
            </a:extLst>
          </p:cNvPr>
          <p:cNvSpPr txBox="1"/>
          <p:nvPr/>
        </p:nvSpPr>
        <p:spPr>
          <a:xfrm>
            <a:off x="5780132" y="856034"/>
            <a:ext cx="386028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Optimointiharjoitusten</a:t>
            </a:r>
          </a:p>
          <a:p>
            <a:r>
              <a:rPr lang="fi-FI" sz="2800" dirty="0"/>
              <a:t>yleistuloksia: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Yli 60 ha tiloilla </a:t>
            </a:r>
            <a:br>
              <a:rPr lang="fi-FI" sz="2400" dirty="0"/>
            </a:br>
            <a:r>
              <a:rPr lang="fi-FI" sz="2400" dirty="0"/>
              <a:t>yli 90 % lohkoista </a:t>
            </a:r>
            <a:br>
              <a:rPr lang="fi-FI" sz="2400" dirty="0"/>
            </a:br>
            <a:r>
              <a:rPr lang="fi-FI" sz="2400" dirty="0"/>
              <a:t>ohjautui vihreään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Alle 40 ha tiloilla</a:t>
            </a:r>
            <a:br>
              <a:rPr lang="fi-FI" sz="2400" dirty="0"/>
            </a:br>
            <a:r>
              <a:rPr lang="fi-FI" sz="2400" dirty="0"/>
              <a:t>15 % ohjautui </a:t>
            </a:r>
            <a:br>
              <a:rPr lang="fi-FI" sz="2400" dirty="0"/>
            </a:br>
            <a:r>
              <a:rPr lang="fi-FI" sz="2400" dirty="0"/>
              <a:t>punaiseen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Metsitettäviä 0,4-1,1 %:</a:t>
            </a:r>
            <a:br>
              <a:rPr lang="fi-FI" sz="2400" dirty="0"/>
            </a:br>
            <a:r>
              <a:rPr lang="fi-FI" sz="2400" dirty="0"/>
              <a:t>eloperäisistä maista</a:t>
            </a:r>
            <a:br>
              <a:rPr lang="fi-FI" sz="2400" dirty="0"/>
            </a:br>
            <a:r>
              <a:rPr lang="fi-FI" sz="2400" dirty="0"/>
              <a:t>14 000 ha, </a:t>
            </a:r>
            <a:br>
              <a:rPr lang="fi-FI" sz="2400" dirty="0"/>
            </a:br>
            <a:r>
              <a:rPr lang="fi-FI" sz="2400" dirty="0"/>
              <a:t>turvemaista 4 000 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62270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10378440" cy="691896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8DB9-50FE-4554-8976-A46E93028D72}" type="datetime1">
              <a:rPr lang="fi-FI" smtClean="0"/>
              <a:t>5.9.2018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8</a:t>
            </a:fld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574359" y="458658"/>
            <a:ext cx="8214360" cy="6370975"/>
          </a:xfrm>
          <a:prstGeom prst="rect">
            <a:avLst/>
          </a:prstGeom>
          <a:solidFill>
            <a:schemeClr val="bg1">
              <a:lumMod val="85000"/>
              <a:alpha val="47059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600" b="1" dirty="0" err="1">
                <a:solidFill>
                  <a:schemeClr val="tx1">
                    <a:lumMod val="50000"/>
                  </a:schemeClr>
                </a:solidFill>
              </a:rPr>
              <a:t>PeltoOptimi</a:t>
            </a:r>
            <a:r>
              <a:rPr lang="fi-FI" sz="3600" b="1" dirty="0">
                <a:solidFill>
                  <a:schemeClr val="tx1">
                    <a:lumMod val="50000"/>
                  </a:schemeClr>
                </a:solidFill>
              </a:rPr>
              <a:t> -työkalun käyttö</a:t>
            </a:r>
          </a:p>
          <a:p>
            <a:endParaRPr lang="fi-FI" sz="2400" b="1" dirty="0">
              <a:solidFill>
                <a:schemeClr val="tx1">
                  <a:lumMod val="50000"/>
                </a:schemeClr>
              </a:solidFill>
            </a:endParaRP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tx1">
                    <a:lumMod val="50000"/>
                  </a:schemeClr>
                </a:solidFill>
              </a:rPr>
              <a:t>Auttaa toimenpiteiden kohdentamisessa ja pellon käytön muutosten vaikutusten arvioinnissa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tx1">
                    <a:lumMod val="50000"/>
                  </a:schemeClr>
                </a:solidFill>
              </a:rPr>
              <a:t>Vertailukelpoinen</a:t>
            </a:r>
          </a:p>
          <a:p>
            <a:pPr marL="102870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tx1">
                    <a:lumMod val="50000"/>
                  </a:schemeClr>
                </a:solidFill>
              </a:rPr>
              <a:t>tilusjärjestelyt</a:t>
            </a:r>
          </a:p>
          <a:p>
            <a:pPr marL="1028700" lvl="1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tx1">
                    <a:lumMod val="50000"/>
                  </a:schemeClr>
                </a:solidFill>
              </a:rPr>
              <a:t>vuokra/myyntihinnan määrittely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tx1">
                    <a:lumMod val="50000"/>
                  </a:schemeClr>
                </a:solidFill>
              </a:rPr>
              <a:t>Päivittyy koko ajan, tarkkuus paranee, </a:t>
            </a:r>
            <a:br>
              <a:rPr lang="fi-FI" sz="24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i-FI" sz="2400" b="1" dirty="0">
                <a:solidFill>
                  <a:schemeClr val="tx1">
                    <a:lumMod val="50000"/>
                  </a:schemeClr>
                </a:solidFill>
              </a:rPr>
              <a:t>erit. lohkojen tuotantokykyarviot</a:t>
            </a:r>
          </a:p>
          <a:p>
            <a:pPr marL="1028700" lvl="1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tx1">
                    <a:lumMod val="50000"/>
                  </a:schemeClr>
                </a:solidFill>
              </a:rPr>
              <a:t>nurmi mukaan</a:t>
            </a: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tx1">
                    <a:lumMod val="50000"/>
                  </a:schemeClr>
                </a:solidFill>
              </a:rPr>
              <a:t>Osaksi Luken Taloustohtorin työkalupakkia</a:t>
            </a:r>
          </a:p>
          <a:p>
            <a:pPr marL="1028700" lvl="1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tx2">
                    <a:lumMod val="50000"/>
                  </a:schemeClr>
                </a:solidFill>
              </a:rPr>
              <a:t>tukee pitkäaikaista seurantaa ja auttaa hahmottamaan esimerkiksi eri lohkojen viljelyvarmuutta eri kasvukausina</a:t>
            </a:r>
          </a:p>
        </p:txBody>
      </p:sp>
    </p:spTree>
    <p:extLst>
      <p:ext uri="{BB962C8B-B14F-4D97-AF65-F5344CB8AC3E}">
        <p14:creationId xmlns:p14="http://schemas.microsoft.com/office/powerpoint/2010/main" val="2365673430"/>
      </p:ext>
    </p:extLst>
  </p:cSld>
  <p:clrMapOvr>
    <a:masterClrMapping/>
  </p:clrMapOvr>
</p:sld>
</file>

<file path=ppt/theme/theme1.xml><?xml version="1.0" encoding="utf-8"?>
<a:theme xmlns:a="http://schemas.openxmlformats.org/drawingml/2006/main" name="Luke_PP_FI_pieni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Luke_PP_FI_pieni</Template>
  <TotalTime>1931</TotalTime>
  <Words>208</Words>
  <Application>Microsoft Office PowerPoint</Application>
  <PresentationFormat>Näytössä katseltava diaesitys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Calibri</vt:lpstr>
      <vt:lpstr>Luke_PP_FI_pieni</vt:lpstr>
      <vt:lpstr>Pellon käytön optimointi Työkalu viljelysuunnittelun apuna</vt:lpstr>
      <vt:lpstr>PowerPoint-esitys</vt:lpstr>
      <vt:lpstr>PowerPoint-esitys</vt:lpstr>
      <vt:lpstr>Lohkon koko arvotettiin OPAL-Life-pilottitiloilla selvemmin kuin lohkon muoto </vt:lpstr>
      <vt:lpstr>PowerPoint-esitys</vt:lpstr>
      <vt:lpstr>PowerPoint-esitys</vt:lpstr>
      <vt:lpstr>PowerPoint-esitys</vt:lpstr>
      <vt:lpstr>PowerPoint-esitys</vt:lpstr>
    </vt:vector>
  </TitlesOfParts>
  <Company>METLA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Pääotsikko</dc:title>
  <dc:creator>Luonnonvarakeskus</dc:creator>
  <cp:lastModifiedBy>Sari Peltonen</cp:lastModifiedBy>
  <cp:revision>135</cp:revision>
  <cp:lastPrinted>2017-09-20T05:44:00Z</cp:lastPrinted>
  <dcterms:created xsi:type="dcterms:W3CDTF">2015-12-08T09:35:44Z</dcterms:created>
  <dcterms:modified xsi:type="dcterms:W3CDTF">2018-09-05T05:43:30Z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-535145340</vt:i4>
  </property>
  <property fmtid="{D5CDD505-2E9C-101B-9397-08002B2CF9AE}" pid="3" name="_NewReviewCycle">
    <vt:lpwstr/>
  </property>
  <property fmtid="{D5CDD505-2E9C-101B-9397-08002B2CF9AE}" pid="4" name="_EmailSubject">
    <vt:lpwstr>PeltoOptimi kalvopohja</vt:lpwstr>
  </property>
  <property fmtid="{D5CDD505-2E9C-101B-9397-08002B2CF9AE}" pid="5" name="_AuthorEmail">
    <vt:lpwstr>pirjo.peltonen-sainio@luke.fi</vt:lpwstr>
  </property>
  <property fmtid="{D5CDD505-2E9C-101B-9397-08002B2CF9AE}" pid="6" name="_AuthorEmailDisplayName">
    <vt:lpwstr>Peltonen-Sainio Pirjo (Luke)</vt:lpwstr>
  </property>
</Properties>
</file>